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7"/>
  </p:notesMasterIdLst>
  <p:sldIdLst>
    <p:sldId id="290" r:id="rId2"/>
    <p:sldId id="291" r:id="rId3"/>
    <p:sldId id="292" r:id="rId4"/>
    <p:sldId id="300" r:id="rId5"/>
    <p:sldId id="293" r:id="rId6"/>
    <p:sldId id="302" r:id="rId7"/>
    <p:sldId id="304" r:id="rId8"/>
    <p:sldId id="295" r:id="rId9"/>
    <p:sldId id="297" r:id="rId10"/>
    <p:sldId id="322" r:id="rId11"/>
    <p:sldId id="320" r:id="rId12"/>
    <p:sldId id="298" r:id="rId13"/>
    <p:sldId id="345" r:id="rId14"/>
    <p:sldId id="344" r:id="rId15"/>
    <p:sldId id="324" r:id="rId16"/>
    <p:sldId id="346" r:id="rId17"/>
    <p:sldId id="299" r:id="rId18"/>
    <p:sldId id="325" r:id="rId19"/>
    <p:sldId id="326" r:id="rId20"/>
    <p:sldId id="328" r:id="rId21"/>
    <p:sldId id="329" r:id="rId22"/>
    <p:sldId id="338" r:id="rId23"/>
    <p:sldId id="335" r:id="rId24"/>
    <p:sldId id="339" r:id="rId25"/>
    <p:sldId id="340" r:id="rId2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8C43"/>
    <a:srgbClr val="1778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87"/>
    <p:restoredTop sz="95768"/>
  </p:normalViewPr>
  <p:slideViewPr>
    <p:cSldViewPr snapToGrid="0" snapToObjects="1">
      <p:cViewPr varScale="1">
        <p:scale>
          <a:sx n="131" d="100"/>
          <a:sy n="131" d="100"/>
        </p:scale>
        <p:origin x="9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40" Type="http://schemas.microsoft.com/office/2015/10/relationships/revisionInfo" Target="revisionInfo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tiff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tiff>
</file>

<file path=ppt/media/image17.png>
</file>

<file path=ppt/media/image18.tiff>
</file>

<file path=ppt/media/image19.tiff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●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○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69850"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■"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ació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6" cy="82391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6" cy="3684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el título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En blanc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ido con título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177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127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Imagen con títul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3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ítulo y texto vertical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920330" y="-1256504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Título vertical y texto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133430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799430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Font typeface="Arial"/>
              <a:buNone/>
              <a:defRPr sz="1800"/>
            </a:lvl2pPr>
            <a:lvl3pPr lvl="2" indent="0">
              <a:spcBef>
                <a:spcPts val="0"/>
              </a:spcBef>
              <a:buFont typeface="Arial"/>
              <a:buNone/>
              <a:defRPr sz="1800"/>
            </a:lvl3pPr>
            <a:lvl4pPr lvl="3" indent="0">
              <a:spcBef>
                <a:spcPts val="0"/>
              </a:spcBef>
              <a:buFont typeface="Arial"/>
              <a:buNone/>
              <a:defRPr sz="1800"/>
            </a:lvl4pPr>
            <a:lvl5pPr lvl="4" indent="0">
              <a:spcBef>
                <a:spcPts val="0"/>
              </a:spcBef>
              <a:buFont typeface="Arial"/>
              <a:buNone/>
              <a:defRPr sz="1800"/>
            </a:lvl5pPr>
            <a:lvl6pPr lvl="5" indent="0">
              <a:spcBef>
                <a:spcPts val="0"/>
              </a:spcBef>
              <a:buFont typeface="Arial"/>
              <a:buNone/>
              <a:defRPr sz="1800"/>
            </a:lvl6pPr>
            <a:lvl7pPr lvl="6" indent="0">
              <a:spcBef>
                <a:spcPts val="0"/>
              </a:spcBef>
              <a:buFont typeface="Arial"/>
              <a:buNone/>
              <a:defRPr sz="1800"/>
            </a:lvl7pPr>
            <a:lvl8pPr lvl="7" indent="0">
              <a:spcBef>
                <a:spcPts val="0"/>
              </a:spcBef>
              <a:buFont typeface="Arial"/>
              <a:buNone/>
              <a:defRPr sz="1800"/>
            </a:lvl8pPr>
            <a:lvl9pPr lvl="8" indent="0">
              <a:spcBef>
                <a:spcPts val="0"/>
              </a:spcBef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228600" marR="0" lvl="0" indent="1270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76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25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25000"/>
              <a:buFont typeface="Calibri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15.png"/><Relationship Id="rId5" Type="http://schemas.openxmlformats.org/officeDocument/2006/relationships/image" Target="../media/image16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4" Type="http://schemas.openxmlformats.org/officeDocument/2006/relationships/image" Target="../media/image19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Relationship Id="rId3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6" name="CuadroTexto 5"/>
          <p:cNvSpPr txBox="1"/>
          <p:nvPr/>
        </p:nvSpPr>
        <p:spPr>
          <a:xfrm>
            <a:off x="0" y="2682023"/>
            <a:ext cx="1219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800" b="1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Desafío 32</a:t>
            </a:r>
          </a:p>
          <a:p>
            <a:pPr algn="ctr"/>
            <a:r>
              <a:rPr lang="es-ES_tradnl" sz="6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Diseñar la boleta del futuro</a:t>
            </a: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400" y="246575"/>
            <a:ext cx="2235200" cy="130759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/>
          <a:srcRect t="32037" b="32037"/>
          <a:stretch/>
        </p:blipFill>
        <p:spPr>
          <a:xfrm>
            <a:off x="8876175" y="622656"/>
            <a:ext cx="2781300" cy="749406"/>
          </a:xfrm>
          <a:prstGeom prst="rect">
            <a:avLst/>
          </a:prstGeom>
        </p:spPr>
      </p:pic>
      <p:sp>
        <p:nvSpPr>
          <p:cNvPr id="10" name="CuadroTexto 9"/>
          <p:cNvSpPr txBox="1"/>
          <p:nvPr/>
        </p:nvSpPr>
        <p:spPr>
          <a:xfrm>
            <a:off x="205609" y="5518234"/>
            <a:ext cx="3784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32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Amaia </a:t>
            </a:r>
            <a:r>
              <a:rPr lang="es-ES_tradnl" sz="3200" dirty="0" err="1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Zarrantz</a:t>
            </a:r>
            <a:endParaRPr lang="es-ES_tradnl" sz="32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algn="ctr"/>
            <a:r>
              <a:rPr lang="es-ES_tradnl" sz="32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Sociología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8362950" y="5518234"/>
            <a:ext cx="3784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32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</a:lstStyle>
          <a:p>
            <a:r>
              <a:rPr lang="es-ES_tradnl" dirty="0"/>
              <a:t>Marcelo </a:t>
            </a:r>
            <a:r>
              <a:rPr lang="es-ES_tradnl" dirty="0" err="1"/>
              <a:t>Duthil</a:t>
            </a:r>
            <a:endParaRPr lang="es-ES_tradnl" dirty="0"/>
          </a:p>
          <a:p>
            <a:r>
              <a:rPr lang="es-ES_tradnl" dirty="0"/>
              <a:t>Ing. Comercial</a:t>
            </a:r>
          </a:p>
        </p:txBody>
      </p:sp>
    </p:spTree>
    <p:extLst>
      <p:ext uri="{BB962C8B-B14F-4D97-AF65-F5344CB8AC3E}">
        <p14:creationId xmlns:p14="http://schemas.microsoft.com/office/powerpoint/2010/main" val="8610891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9579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Las tendencias en Boletas del futuro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8326" y="1446618"/>
            <a:ext cx="1507821" cy="1464327"/>
          </a:xfrm>
          <a:prstGeom prst="rect">
            <a:avLst/>
          </a:prstGeom>
        </p:spPr>
      </p:pic>
      <p:grpSp>
        <p:nvGrpSpPr>
          <p:cNvPr id="11" name="Agrupar 10"/>
          <p:cNvGrpSpPr/>
          <p:nvPr/>
        </p:nvGrpSpPr>
        <p:grpSpPr>
          <a:xfrm>
            <a:off x="718199" y="5079705"/>
            <a:ext cx="1268071" cy="1268071"/>
            <a:chOff x="812800" y="4574890"/>
            <a:chExt cx="949124" cy="949124"/>
          </a:xfrm>
        </p:grpSpPr>
        <p:pic>
          <p:nvPicPr>
            <p:cNvPr id="3" name="Imagen 2"/>
            <p:cNvPicPr>
              <a:picLocks noChangeAspect="1"/>
            </p:cNvPicPr>
            <p:nvPr/>
          </p:nvPicPr>
          <p:blipFill rotWithShape="1"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916" t="18132" r="21998"/>
            <a:stretch/>
          </p:blipFill>
          <p:spPr>
            <a:xfrm>
              <a:off x="847525" y="4638385"/>
              <a:ext cx="821802" cy="826801"/>
            </a:xfrm>
            <a:prstGeom prst="rect">
              <a:avLst/>
            </a:prstGeom>
          </p:spPr>
        </p:pic>
        <p:sp>
          <p:nvSpPr>
            <p:cNvPr id="7" name="Elipse 6"/>
            <p:cNvSpPr/>
            <p:nvPr/>
          </p:nvSpPr>
          <p:spPr>
            <a:xfrm>
              <a:off x="812800" y="4574890"/>
              <a:ext cx="949124" cy="949124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17" name="CuadroTexto 16"/>
          <p:cNvSpPr txBox="1"/>
          <p:nvPr/>
        </p:nvSpPr>
        <p:spPr>
          <a:xfrm>
            <a:off x="2222896" y="1821604"/>
            <a:ext cx="62034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Boletas sin uso de Papel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2222896" y="5359797"/>
            <a:ext cx="6851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Autoservicio del Cliente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2222896" y="3583361"/>
            <a:ext cx="87383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Mostrar datos en tiempo real</a:t>
            </a:r>
          </a:p>
        </p:txBody>
      </p:sp>
      <p:pic>
        <p:nvPicPr>
          <p:cNvPr id="21" name="Imagen 20"/>
          <p:cNvPicPr>
            <a:picLocks noChangeAspect="1"/>
          </p:cNvPicPr>
          <p:nvPr/>
        </p:nvPicPr>
        <p:blipFill rotWithShape="1">
          <a:blip r:embed="rId5">
            <a:lum bright="70000" contrast="-70000"/>
          </a:blip>
          <a:srcRect l="11744" t="11139" r="11631" b="11525"/>
          <a:stretch/>
        </p:blipFill>
        <p:spPr>
          <a:xfrm>
            <a:off x="695049" y="3298484"/>
            <a:ext cx="1304069" cy="1277641"/>
          </a:xfrm>
          <a:prstGeom prst="rect">
            <a:avLst/>
          </a:prstGeom>
        </p:spPr>
      </p:pic>
      <p:sp>
        <p:nvSpPr>
          <p:cNvPr id="15" name="CuadroTexto 14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7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154381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9579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Las tendencias en Boletas del futuro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2222896" y="3571931"/>
            <a:ext cx="97684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Adopción de medios recurrentes </a:t>
            </a:r>
            <a:r>
              <a:rPr lang="es-ES_tradnl"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de Ingresos</a:t>
            </a:r>
            <a:endParaRPr lang="es-ES_tradnl" sz="40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19" name="CuadroTexto 18"/>
          <p:cNvSpPr txBox="1"/>
          <p:nvPr/>
        </p:nvSpPr>
        <p:spPr>
          <a:xfrm>
            <a:off x="2222896" y="5355011"/>
            <a:ext cx="6851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Inversión en Tecnología</a:t>
            </a:r>
          </a:p>
        </p:txBody>
      </p:sp>
      <p:grpSp>
        <p:nvGrpSpPr>
          <p:cNvPr id="15" name="Agrupar 14"/>
          <p:cNvGrpSpPr/>
          <p:nvPr/>
        </p:nvGrpSpPr>
        <p:grpSpPr>
          <a:xfrm>
            <a:off x="764593" y="3291839"/>
            <a:ext cx="1257675" cy="1268071"/>
            <a:chOff x="702688" y="3278260"/>
            <a:chExt cx="1268071" cy="1268071"/>
          </a:xfrm>
        </p:grpSpPr>
        <p:pic>
          <p:nvPicPr>
            <p:cNvPr id="10" name="Imagen 9"/>
            <p:cNvPicPr>
              <a:picLocks noChangeAspect="1"/>
            </p:cNvPicPr>
            <p:nvPr/>
          </p:nvPicPr>
          <p:blipFill rotWithShape="1">
            <a:blip r:embed="rId2">
              <a:duotone>
                <a:prstClr val="black"/>
                <a:schemeClr val="accent3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99" t="23546" r="23924" b="24693"/>
            <a:stretch/>
          </p:blipFill>
          <p:spPr>
            <a:xfrm>
              <a:off x="873930" y="3429000"/>
              <a:ext cx="956608" cy="913938"/>
            </a:xfrm>
            <a:prstGeom prst="rect">
              <a:avLst/>
            </a:prstGeom>
          </p:spPr>
        </p:pic>
        <p:sp>
          <p:nvSpPr>
            <p:cNvPr id="20" name="Elipse 19"/>
            <p:cNvSpPr/>
            <p:nvPr/>
          </p:nvSpPr>
          <p:spPr>
            <a:xfrm>
              <a:off x="702688" y="3278260"/>
              <a:ext cx="1268071" cy="1268071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pic>
        <p:nvPicPr>
          <p:cNvPr id="21" name="Imagen 20"/>
          <p:cNvPicPr>
            <a:picLocks noChangeAspect="1"/>
          </p:cNvPicPr>
          <p:nvPr/>
        </p:nvPicPr>
        <p:blipFill>
          <a:blip r:embed="rId3">
            <a:lum bright="70000" contrast="-70000"/>
          </a:blip>
          <a:stretch>
            <a:fillRect/>
          </a:stretch>
        </p:blipFill>
        <p:spPr>
          <a:xfrm>
            <a:off x="636346" y="4946053"/>
            <a:ext cx="1516546" cy="1525803"/>
          </a:xfrm>
          <a:prstGeom prst="rect">
            <a:avLst/>
          </a:prstGeom>
        </p:spPr>
      </p:pic>
      <p:grpSp>
        <p:nvGrpSpPr>
          <p:cNvPr id="22" name="Agrupar 21"/>
          <p:cNvGrpSpPr/>
          <p:nvPr/>
        </p:nvGrpSpPr>
        <p:grpSpPr>
          <a:xfrm>
            <a:off x="776075" y="1520520"/>
            <a:ext cx="1268071" cy="1268071"/>
            <a:chOff x="906127" y="3240904"/>
            <a:chExt cx="949124" cy="949124"/>
          </a:xfrm>
        </p:grpSpPr>
        <p:pic>
          <p:nvPicPr>
            <p:cNvPr id="23" name="Imagen 22"/>
            <p:cNvPicPr>
              <a:picLocks noChangeAspect="1"/>
            </p:cNvPicPr>
            <p:nvPr/>
          </p:nvPicPr>
          <p:blipFill>
            <a:blip r:embed="rId4">
              <a:grayscl/>
            </a:blip>
            <a:stretch>
              <a:fillRect/>
            </a:stretch>
          </p:blipFill>
          <p:spPr>
            <a:xfrm>
              <a:off x="962109" y="3440575"/>
              <a:ext cx="860310" cy="478906"/>
            </a:xfrm>
            <a:prstGeom prst="rect">
              <a:avLst/>
            </a:prstGeom>
          </p:spPr>
        </p:pic>
        <p:sp>
          <p:nvSpPr>
            <p:cNvPr id="24" name="Elipse 23"/>
            <p:cNvSpPr/>
            <p:nvPr/>
          </p:nvSpPr>
          <p:spPr>
            <a:xfrm>
              <a:off x="906127" y="3240904"/>
              <a:ext cx="949124" cy="949124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/>
            </a:p>
          </p:txBody>
        </p:sp>
      </p:grpSp>
      <p:sp>
        <p:nvSpPr>
          <p:cNvPr id="25" name="CuadroTexto 24"/>
          <p:cNvSpPr txBox="1"/>
          <p:nvPr/>
        </p:nvSpPr>
        <p:spPr>
          <a:xfrm>
            <a:off x="2222896" y="1800612"/>
            <a:ext cx="68516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Ahorro </a:t>
            </a:r>
            <a:r>
              <a:rPr lang="es-ES_tradnl"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de costos por la nube</a:t>
            </a:r>
            <a:endParaRPr lang="es-ES_tradnl" sz="40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7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84170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52693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Tendencias Sociales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383250" y="1389010"/>
            <a:ext cx="11521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200" b="1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Seis rasgos clave de los </a:t>
            </a:r>
            <a:r>
              <a:rPr lang="es-ES_tradnl" sz="3200" b="1" dirty="0" err="1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millennials</a:t>
            </a:r>
            <a:r>
              <a:rPr lang="es-ES_tradnl" sz="3200" b="1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:  </a:t>
            </a:r>
            <a:r>
              <a:rPr lang="es-ES_tradnl" sz="32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los nuevos consumidores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B34F9825-D438-455F-A231-746045A98F9C}"/>
              </a:ext>
            </a:extLst>
          </p:cNvPr>
          <p:cNvSpPr txBox="1"/>
          <p:nvPr/>
        </p:nvSpPr>
        <p:spPr>
          <a:xfrm>
            <a:off x="598377" y="2067549"/>
            <a:ext cx="106171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sz="18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Nacidos entre 1981 y 1995, jóvenes  entre 20 y 35 años que se hicieron adultos con el cambio de milenio. Proyección de la consultora  Deloitte, en 2025, representarán el 75 % de la fuerza laboral del mundo.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8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0" y="6531446"/>
            <a:ext cx="82296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Fuente: https://www.forbes.com.mx/6-rasgos-clave-de-los-millennials-los-nuevos-consumidores/</a:t>
            </a:r>
            <a:endParaRPr lang="es-CL" dirty="0"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598377" y="2898160"/>
            <a:ext cx="10848984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Características</a:t>
            </a:r>
          </a:p>
          <a:p>
            <a:pPr algn="just"/>
            <a:endParaRPr lang="es-CL" sz="20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457200" indent="-457200" algn="just">
              <a:buFont typeface="Arial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Nativos digitales</a:t>
            </a:r>
          </a:p>
          <a:p>
            <a:pPr marL="457200" indent="-457200" algn="just">
              <a:buFont typeface="Arial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Multipantalla y multidispositivo: comportamiento multitasking</a:t>
            </a:r>
          </a:p>
          <a:p>
            <a:pPr marL="457200" indent="-457200" algn="just">
              <a:buFont typeface="Arial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Nomofobos y appdictos: necesidad constante de conectividad</a:t>
            </a:r>
          </a:p>
          <a:p>
            <a:pPr marL="457200" indent="-457200" algn="just">
              <a:buFont typeface="Arial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Sociales: uso constante de redes sociales. Prefieren redes sociales para interactuar con las empresas</a:t>
            </a:r>
          </a:p>
          <a:p>
            <a:pPr marL="457200" indent="-457200" algn="just">
              <a:buFont typeface="Arial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Críticos y exigentes: mucho más exigentes y volátiles</a:t>
            </a:r>
          </a:p>
          <a:p>
            <a:pPr marL="457200" indent="-457200" algn="just">
              <a:buFont typeface="Arial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Exigen personalización y nuevos valores: esperan que la empresa actúe conforme a sus preferencias</a:t>
            </a:r>
          </a:p>
          <a:p>
            <a:pPr marL="457200" indent="-457200" algn="just">
              <a:buFont typeface="+mj-lt"/>
              <a:buAutoNum type="arabicPeriod"/>
            </a:pPr>
            <a:endParaRPr lang="es-CL" sz="20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445887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52693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Tendencias Sociales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273049" y="1478866"/>
            <a:ext cx="89902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Uso de Smartphone en Chile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995AD465-3575-4043-800D-D0EF8E94F6F1}"/>
              </a:ext>
            </a:extLst>
          </p:cNvPr>
          <p:cNvSpPr txBox="1"/>
          <p:nvPr/>
        </p:nvSpPr>
        <p:spPr>
          <a:xfrm>
            <a:off x="393540" y="2408318"/>
            <a:ext cx="10938076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sz="2400" b="1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Chile lidera la penetración de internet en la región y el smartphone continúa siendo el favorito</a:t>
            </a:r>
          </a:p>
          <a:p>
            <a:pPr algn="just"/>
            <a:endParaRPr lang="es-CL" sz="2400" b="1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71,7% de los chilenos cuenta con acceso a internet, la mayor cifra del continente</a:t>
            </a:r>
          </a:p>
          <a:p>
            <a:pPr algn="just"/>
            <a:endParaRPr lang="es-CL" sz="20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Relevancia de Millennials como líderes de las tendencias que se ven en el uso de dispositivos móviles y conexión a internet</a:t>
            </a:r>
          </a:p>
          <a:p>
            <a:pPr algn="just"/>
            <a:endParaRPr lang="es-CL" sz="20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Millennials están 38,5 horas semanales conectados a la red, principalmente con smartphones.</a:t>
            </a:r>
          </a:p>
          <a:p>
            <a:pPr algn="just"/>
            <a:endParaRPr lang="es-CL" sz="2400" b="1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CL" sz="2400" b="1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s-CL" sz="2400" b="1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8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0" y="6596390"/>
            <a:ext cx="1203767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sz="12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Fuente: http://www.emol.com/noticias/Tecnologia/2017/05/04/856853/Chile-lidera-la-penetracion-de-internet-en-la-region-y-el-smartphone-continua-siendo-el-favorito.html</a:t>
            </a:r>
          </a:p>
        </p:txBody>
      </p:sp>
    </p:spTree>
    <p:extLst>
      <p:ext uri="{BB962C8B-B14F-4D97-AF65-F5344CB8AC3E}">
        <p14:creationId xmlns:p14="http://schemas.microsoft.com/office/powerpoint/2010/main" val="18610650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52693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Tendencias Sociales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386948" y="1454552"/>
            <a:ext cx="109735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sz="2400" b="1" dirty="0">
                <a:solidFill>
                  <a:schemeClr val="bg1"/>
                </a:solidFill>
                <a:cs typeface="Arial Hebrew"/>
              </a:rPr>
              <a:t>Estudio SUBTEL (2016): </a:t>
            </a:r>
            <a:r>
              <a:rPr lang="es-CL" sz="2400" dirty="0">
                <a:solidFill>
                  <a:schemeClr val="bg1"/>
                </a:solidFill>
                <a:cs typeface="Arial Hebrew"/>
              </a:rPr>
              <a:t>Aumentan los chilenos conectados a internet y cifra llega a 84% de accesos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995AD465-3575-4043-800D-D0EF8E94F6F1}"/>
              </a:ext>
            </a:extLst>
          </p:cNvPr>
          <p:cNvSpPr txBox="1"/>
          <p:nvPr/>
        </p:nvSpPr>
        <p:spPr>
          <a:xfrm>
            <a:off x="1133145" y="2517302"/>
            <a:ext cx="1022735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2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15,3 millones de conexiones en todo el país y más de 2,4 millones de nuevos accesos</a:t>
            </a:r>
          </a:p>
          <a:p>
            <a:pPr algn="just"/>
            <a:endParaRPr lang="es-CL" sz="22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2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Si en el año 2015 fueron 71 de cada 100 los habitantes que tenían acceso a internet, esa cifra creció a 84 por cada 100 chilenos.</a:t>
            </a:r>
          </a:p>
          <a:p>
            <a:pPr algn="just"/>
            <a:endParaRPr lang="es-CL" sz="22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2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81,2% de accesos corresponde a internet móvil, destacando la navegación vía smartphone, que alcanza a un 92,3%, con un crecimiento del 23% durante este año.</a:t>
            </a:r>
          </a:p>
          <a:p>
            <a:pPr algn="just"/>
            <a:endParaRPr lang="es-CL" sz="22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2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Aumento red 4G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8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0" y="6511917"/>
            <a:ext cx="880798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/>
            <a:r>
              <a:rPr lang="es-CL" dirty="0">
                <a:solidFill>
                  <a:srgbClr val="FFFFFF"/>
                </a:solidFill>
                <a:latin typeface="Arial Hebrew" charset="-79"/>
                <a:ea typeface="Arial Hebrew" charset="-79"/>
                <a:cs typeface="Arial Hebrew" charset="-79"/>
              </a:rPr>
              <a:t>Fuente: http://www.subtel.gob.cl/aumentan-los-chilenos-conectados-a-internet-y-cifra-llega-a-84-de-accesos/</a:t>
            </a:r>
          </a:p>
        </p:txBody>
      </p:sp>
    </p:spTree>
    <p:extLst>
      <p:ext uri="{BB962C8B-B14F-4D97-AF65-F5344CB8AC3E}">
        <p14:creationId xmlns:p14="http://schemas.microsoft.com/office/powerpoint/2010/main" val="3494423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 dirty="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52693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Tendencias Sociales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406400" y="1603340"/>
            <a:ext cx="899022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sz="2800" b="1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Estudio SUBTEL (2016): </a:t>
            </a:r>
            <a:r>
              <a:rPr lang="es-CL" sz="28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Accesos a Internet llegan a 13,1 millones y uso de smartphones sigue en alza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995AD465-3575-4043-800D-D0EF8E94F6F1}"/>
              </a:ext>
            </a:extLst>
          </p:cNvPr>
          <p:cNvSpPr txBox="1"/>
          <p:nvPr/>
        </p:nvSpPr>
        <p:spPr>
          <a:xfrm>
            <a:off x="1098672" y="2903488"/>
            <a:ext cx="99946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4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Sostenido </a:t>
            </a:r>
            <a:r>
              <a:rPr lang="es-CL" sz="24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aumento de los accesos a Internet con casi un 80% de navegación vía smartphones, además de inversiones que bordean los US$1.400 millones</a:t>
            </a:r>
          </a:p>
          <a:p>
            <a:pPr algn="just"/>
            <a:endParaRPr lang="es-CL" sz="24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4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Los accesos 4G alcanzaron los 2,2 millones de conexiones a diciembre de 2015, con un crecimiento anual de 307%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8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-23150" y="6564032"/>
            <a:ext cx="950281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L" sz="12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Fuente: http://www.subtel.gob.cl/accesos-a-internet-llegan-a-131-millones-y-uso-de-smartphones-sigue-en-alza/</a:t>
            </a:r>
            <a:endParaRPr lang="es-CL" sz="12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21226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526939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Tendencias Sociales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406400" y="1524000"/>
            <a:ext cx="109099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CL" sz="2800" b="1" dirty="0">
                <a:solidFill>
                  <a:schemeClr val="bg1"/>
                </a:solidFill>
                <a:cs typeface="Arial Hebrew"/>
              </a:rPr>
              <a:t>Barómetro giga (WOM): </a:t>
            </a:r>
            <a:r>
              <a:rPr lang="es-CL" sz="2800" dirty="0">
                <a:solidFill>
                  <a:schemeClr val="bg1"/>
                </a:solidFill>
                <a:cs typeface="Arial Hebrew"/>
              </a:rPr>
              <a:t>¿En qué gastan los chilenos </a:t>
            </a:r>
          </a:p>
          <a:p>
            <a:pPr algn="just"/>
            <a:r>
              <a:rPr lang="es-CL" sz="2800" dirty="0">
                <a:solidFill>
                  <a:schemeClr val="bg1"/>
                </a:solidFill>
                <a:cs typeface="Arial Hebrew"/>
              </a:rPr>
              <a:t>sus gigas de internet móvil?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xmlns="" id="{995AD465-3575-4043-800D-D0EF8E94F6F1}"/>
              </a:ext>
            </a:extLst>
          </p:cNvPr>
          <p:cNvSpPr txBox="1"/>
          <p:nvPr/>
        </p:nvSpPr>
        <p:spPr>
          <a:xfrm>
            <a:off x="812800" y="2797259"/>
            <a:ext cx="103701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Un 22% señaló que el celular es una herramienta fundamental para facilitar su vida, mientras que un 25% señala que es una herramienta útil para su trabajo o estudios</a:t>
            </a:r>
          </a:p>
          <a:p>
            <a:pPr algn="just"/>
            <a:endParaRPr lang="es-CL" sz="20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Usos gigas de Internet móvil en Chile : redes sociales, el consumo y publicación de fotos y videos y el uso de mapas para llegar a alguna ubicación.</a:t>
            </a:r>
          </a:p>
          <a:p>
            <a:pPr algn="just"/>
            <a:endParaRPr lang="es-CL" sz="20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s-CL" sz="2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Usuarios desconocen cuanto es lo que consumen. Un 32% de los encuestados no sabe cuantos gigas usa al mes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8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-23150" y="6596523"/>
            <a:ext cx="83106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L" sz="12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Fuente: https://www.publimetro.cl/cl/nacional/2017/03/13/gastan-chilenos-gigas-internet-movil.html</a:t>
            </a:r>
            <a:endParaRPr lang="es-CL" sz="12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878855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98283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Necesidades que se deben identificar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812800" y="2667120"/>
            <a:ext cx="1029568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</a:lstStyle>
          <a:p>
            <a:pPr algn="just"/>
            <a:r>
              <a:rPr lang="en-US" sz="2800" dirty="0"/>
              <a:t>“</a:t>
            </a:r>
            <a:r>
              <a:rPr lang="en-US" sz="2800" dirty="0" err="1"/>
              <a:t>Aceleración</a:t>
            </a:r>
            <a:r>
              <a:rPr lang="en-US" sz="2800" dirty="0"/>
              <a:t> del </a:t>
            </a:r>
            <a:r>
              <a:rPr lang="en-US" sz="2800" dirty="0" err="1"/>
              <a:t>pulso</a:t>
            </a:r>
            <a:r>
              <a:rPr lang="en-US" sz="2800" dirty="0"/>
              <a:t> </a:t>
            </a:r>
            <a:r>
              <a:rPr lang="en-US" sz="2800" dirty="0" err="1"/>
              <a:t>cardiaco</a:t>
            </a:r>
            <a:r>
              <a:rPr lang="en-US" sz="2800" dirty="0"/>
              <a:t> del </a:t>
            </a:r>
            <a:r>
              <a:rPr lang="en-US" sz="2800" dirty="0" err="1"/>
              <a:t>cliente</a:t>
            </a:r>
            <a:r>
              <a:rPr lang="en-US" sz="2800" dirty="0"/>
              <a:t> </a:t>
            </a:r>
            <a:r>
              <a:rPr lang="en-US" sz="2800" dirty="0" err="1"/>
              <a:t>tras</a:t>
            </a:r>
            <a:r>
              <a:rPr lang="en-US" sz="2800" dirty="0"/>
              <a:t> </a:t>
            </a:r>
            <a:r>
              <a:rPr lang="en-US" sz="2800" dirty="0" err="1"/>
              <a:t>ver</a:t>
            </a:r>
            <a:r>
              <a:rPr lang="en-US" sz="2800" dirty="0"/>
              <a:t>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sorpresiva</a:t>
            </a:r>
            <a:r>
              <a:rPr lang="en-US" sz="2800" dirty="0"/>
              <a:t> </a:t>
            </a:r>
            <a:r>
              <a:rPr lang="en-US" sz="2800" dirty="0" err="1"/>
              <a:t>alza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el </a:t>
            </a:r>
            <a:r>
              <a:rPr lang="en-US" sz="2800" dirty="0" err="1"/>
              <a:t>cobro</a:t>
            </a:r>
            <a:r>
              <a:rPr lang="en-US" sz="2800" dirty="0"/>
              <a:t> de </a:t>
            </a:r>
            <a:r>
              <a:rPr lang="en-US" sz="2800" dirty="0" err="1"/>
              <a:t>alguna</a:t>
            </a:r>
            <a:r>
              <a:rPr lang="en-US" sz="2800" dirty="0"/>
              <a:t> </a:t>
            </a:r>
            <a:r>
              <a:rPr lang="en-US" sz="2800" dirty="0" err="1"/>
              <a:t>boleta</a:t>
            </a:r>
            <a:r>
              <a:rPr lang="en-US" sz="2800" dirty="0"/>
              <a:t> de un </a:t>
            </a:r>
            <a:r>
              <a:rPr lang="en-US" sz="2800" dirty="0" err="1"/>
              <a:t>proveedor</a:t>
            </a:r>
            <a:r>
              <a:rPr lang="en-US" sz="2800" dirty="0"/>
              <a:t>”</a:t>
            </a:r>
          </a:p>
          <a:p>
            <a:endParaRPr lang="en-US" sz="2800" dirty="0"/>
          </a:p>
          <a:p>
            <a:pPr algn="just"/>
            <a:r>
              <a:rPr lang="en-US" sz="2800" dirty="0"/>
              <a:t>Se </a:t>
            </a:r>
            <a:r>
              <a:rPr lang="en-US" sz="2800" dirty="0" err="1"/>
              <a:t>debe</a:t>
            </a:r>
            <a:r>
              <a:rPr lang="en-US" sz="2800" dirty="0"/>
              <a:t> </a:t>
            </a:r>
            <a:r>
              <a:rPr lang="en-US" sz="2800" dirty="0" err="1"/>
              <a:t>avanzar</a:t>
            </a:r>
            <a:r>
              <a:rPr lang="en-US" sz="2800" dirty="0"/>
              <a:t> para </a:t>
            </a:r>
            <a:r>
              <a:rPr lang="en-US" sz="2800" dirty="0" err="1"/>
              <a:t>prevenir</a:t>
            </a:r>
            <a:r>
              <a:rPr lang="en-US" sz="2800" dirty="0"/>
              <a:t> el </a:t>
            </a:r>
            <a:r>
              <a:rPr lang="en-US" sz="2800" dirty="0" err="1"/>
              <a:t>BillShock</a:t>
            </a:r>
            <a:r>
              <a:rPr lang="en-US" sz="2800" dirty="0"/>
              <a:t>, </a:t>
            </a:r>
            <a:r>
              <a:rPr lang="en-US" sz="2800" dirty="0" err="1"/>
              <a:t>actualmente</a:t>
            </a:r>
            <a:r>
              <a:rPr lang="en-US" sz="2800" dirty="0"/>
              <a:t> </a:t>
            </a:r>
            <a:r>
              <a:rPr lang="en-US" sz="2800" dirty="0" err="1"/>
              <a:t>tomando</a:t>
            </a:r>
            <a:r>
              <a:rPr lang="en-US" sz="2800" dirty="0"/>
              <a:t> </a:t>
            </a:r>
            <a:r>
              <a:rPr lang="en-US" sz="2800" dirty="0" err="1"/>
              <a:t>medidas</a:t>
            </a:r>
            <a:r>
              <a:rPr lang="en-US" sz="2800" dirty="0"/>
              <a:t> </a:t>
            </a:r>
            <a:r>
              <a:rPr lang="en-US" sz="2800" dirty="0" err="1"/>
              <a:t>mitigadoras</a:t>
            </a:r>
            <a:r>
              <a:rPr lang="en-US" sz="2800" dirty="0"/>
              <a:t> “</a:t>
            </a:r>
            <a:r>
              <a:rPr lang="en-US" sz="2800" dirty="0" err="1"/>
              <a:t>durante</a:t>
            </a:r>
            <a:r>
              <a:rPr lang="en-US" sz="2800" dirty="0"/>
              <a:t>” el </a:t>
            </a:r>
            <a:r>
              <a:rPr lang="en-US" sz="2800" dirty="0" err="1"/>
              <a:t>periodo</a:t>
            </a:r>
            <a:r>
              <a:rPr lang="en-US" sz="2800" dirty="0"/>
              <a:t> de </a:t>
            </a:r>
            <a:r>
              <a:rPr lang="en-US" sz="2800" dirty="0" err="1"/>
              <a:t>servicio</a:t>
            </a:r>
            <a:r>
              <a:rPr lang="en-US" sz="2800" dirty="0"/>
              <a:t>.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273050" y="1478866"/>
            <a:ext cx="378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 err="1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Billshock</a:t>
            </a:r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: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9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4279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98283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Necesidades que se deben identificar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273049" y="1478866"/>
            <a:ext cx="92066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6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Medidas actuales frente al </a:t>
            </a:r>
            <a:r>
              <a:rPr lang="es-ES_tradnl" sz="3600" dirty="0" err="1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Billshock</a:t>
            </a:r>
            <a:r>
              <a:rPr lang="es-ES_tradnl" sz="36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:</a:t>
            </a:r>
          </a:p>
        </p:txBody>
      </p:sp>
      <p:pic>
        <p:nvPicPr>
          <p:cNvPr id="10" name="Shape 19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2800" y="2483590"/>
            <a:ext cx="6364841" cy="2697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4227" y="2239420"/>
            <a:ext cx="2134005" cy="420615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99"/>
          <p:cNvSpPr txBox="1"/>
          <p:nvPr/>
        </p:nvSpPr>
        <p:spPr>
          <a:xfrm>
            <a:off x="85950" y="6340473"/>
            <a:ext cx="6308100" cy="395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200">
                <a:solidFill>
                  <a:schemeClr val="bg1"/>
                </a:solidFill>
              </a:rPr>
              <a:t>Fuente: </a:t>
            </a:r>
            <a:r>
              <a:rPr lang="en-US" sz="1200" dirty="0" err="1">
                <a:solidFill>
                  <a:schemeClr val="bg1"/>
                </a:solidFill>
              </a:rPr>
              <a:t>Encuesta</a:t>
            </a:r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err="1">
                <a:solidFill>
                  <a:schemeClr val="bg1"/>
                </a:solidFill>
              </a:rPr>
              <a:t>Bluenote</a:t>
            </a:r>
            <a:r>
              <a:rPr lang="en-US" sz="1200" dirty="0">
                <a:solidFill>
                  <a:schemeClr val="bg1"/>
                </a:solidFill>
              </a:rPr>
              <a:t> MC, </a:t>
            </a:r>
            <a:r>
              <a:rPr lang="en-US" sz="12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https://</a:t>
            </a:r>
            <a:r>
              <a:rPr lang="en-US" sz="12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www.gsma.com</a:t>
            </a:r>
            <a:r>
              <a:rPr lang="en-US" sz="12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2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latinamerica</a:t>
            </a:r>
            <a:r>
              <a:rPr lang="en-US" sz="12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sz="12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wp</a:t>
            </a:r>
            <a:r>
              <a:rPr lang="en-US" sz="1200" dirty="0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-content/uploads/2013/07/</a:t>
            </a:r>
            <a:r>
              <a:rPr lang="en-US" sz="1200" dirty="0" err="1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rPr>
              <a:t>desarrolloroamingamericalatina.pdf</a:t>
            </a:r>
            <a:endParaRPr lang="en-US" sz="1200" dirty="0">
              <a:solidFill>
                <a:schemeClr val="bg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9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647804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98283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Necesidades que se deben identificar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273049" y="1478866"/>
            <a:ext cx="87320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36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Otras medidas frente al </a:t>
            </a:r>
            <a:r>
              <a:rPr lang="es-ES_tradnl" sz="3600" dirty="0" err="1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Billshock</a:t>
            </a:r>
            <a:r>
              <a:rPr lang="es-ES_tradnl" sz="36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:</a:t>
            </a:r>
          </a:p>
        </p:txBody>
      </p:sp>
      <p:sp>
        <p:nvSpPr>
          <p:cNvPr id="10" name="Shape 205"/>
          <p:cNvSpPr txBox="1">
            <a:spLocks/>
          </p:cNvSpPr>
          <p:nvPr/>
        </p:nvSpPr>
        <p:spPr>
          <a:xfrm>
            <a:off x="1291948" y="2540320"/>
            <a:ext cx="919930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</a:lstStyle>
          <a:p>
            <a:pPr algn="just"/>
            <a:r>
              <a:rPr lang="en-US" sz="2400" dirty="0"/>
              <a:t>Netflix </a:t>
            </a:r>
            <a:r>
              <a:rPr lang="en-US" sz="2400" dirty="0" err="1"/>
              <a:t>por</a:t>
            </a:r>
            <a:r>
              <a:rPr lang="en-US" sz="2400" dirty="0"/>
              <a:t> </a:t>
            </a:r>
            <a:r>
              <a:rPr lang="en-US" sz="2400" dirty="0" err="1"/>
              <a:t>ejemplo</a:t>
            </a:r>
            <a:r>
              <a:rPr lang="en-US" sz="2400" dirty="0"/>
              <a:t>: </a:t>
            </a:r>
            <a:r>
              <a:rPr lang="en-US" sz="2400" dirty="0" err="1"/>
              <a:t>Directo</a:t>
            </a:r>
            <a:r>
              <a:rPr lang="en-US" sz="2400" dirty="0"/>
              <a:t> </a:t>
            </a:r>
            <a:r>
              <a:rPr lang="en-US" sz="2400" dirty="0" err="1"/>
              <a:t>afectado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el </a:t>
            </a:r>
            <a:r>
              <a:rPr lang="en-US" sz="2400" dirty="0" err="1"/>
              <a:t>BillShock</a:t>
            </a:r>
            <a:r>
              <a:rPr lang="en-US" sz="2400" dirty="0"/>
              <a:t> (</a:t>
            </a:r>
            <a:r>
              <a:rPr lang="en-US" sz="2400" dirty="0" err="1"/>
              <a:t>ya</a:t>
            </a:r>
            <a:r>
              <a:rPr lang="en-US" sz="2400" dirty="0"/>
              <a:t> que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muchos</a:t>
            </a:r>
            <a:r>
              <a:rPr lang="en-US" sz="2400" dirty="0"/>
              <a:t> </a:t>
            </a:r>
            <a:r>
              <a:rPr lang="en-US" sz="2400" dirty="0" err="1"/>
              <a:t>países</a:t>
            </a:r>
            <a:r>
              <a:rPr lang="en-US" sz="2400" dirty="0"/>
              <a:t> se </a:t>
            </a:r>
            <a:r>
              <a:rPr lang="en-US" sz="2400" dirty="0" err="1"/>
              <a:t>producía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</a:t>
            </a:r>
            <a:r>
              <a:rPr lang="en-US" sz="2400" dirty="0" err="1"/>
              <a:t>su</a:t>
            </a:r>
            <a:r>
              <a:rPr lang="en-US" sz="2400" dirty="0"/>
              <a:t> </a:t>
            </a:r>
            <a:r>
              <a:rPr lang="en-US" sz="2400" dirty="0" err="1"/>
              <a:t>servicio</a:t>
            </a:r>
            <a:r>
              <a:rPr lang="en-US" sz="2400" dirty="0"/>
              <a:t>). </a:t>
            </a:r>
            <a:r>
              <a:rPr lang="en-US" sz="2400" dirty="0" err="1"/>
              <a:t>Adaptó</a:t>
            </a:r>
            <a:r>
              <a:rPr lang="en-US" sz="2400" dirty="0"/>
              <a:t> </a:t>
            </a:r>
            <a:r>
              <a:rPr lang="en-US" sz="2400" dirty="0" err="1"/>
              <a:t>su</a:t>
            </a:r>
            <a:r>
              <a:rPr lang="en-US" sz="2400" dirty="0"/>
              <a:t> App con </a:t>
            </a:r>
            <a:r>
              <a:rPr lang="en-US" sz="2400" dirty="0" err="1"/>
              <a:t>opciones</a:t>
            </a:r>
            <a:r>
              <a:rPr lang="en-US" sz="2400" dirty="0"/>
              <a:t> para </a:t>
            </a:r>
            <a:r>
              <a:rPr lang="en-US" sz="2400" dirty="0" err="1"/>
              <a:t>reducir</a:t>
            </a:r>
            <a:r>
              <a:rPr lang="en-US" sz="2400" dirty="0"/>
              <a:t> el </a:t>
            </a:r>
            <a:r>
              <a:rPr lang="en-US" sz="2400" dirty="0" err="1"/>
              <a:t>consumo</a:t>
            </a:r>
            <a:r>
              <a:rPr lang="en-US" sz="2400" dirty="0"/>
              <a:t> </a:t>
            </a:r>
            <a:r>
              <a:rPr lang="en-US" sz="2400" dirty="0" err="1"/>
              <a:t>según</a:t>
            </a:r>
            <a:r>
              <a:rPr lang="en-US" sz="2400" dirty="0"/>
              <a:t> </a:t>
            </a:r>
            <a:r>
              <a:rPr lang="en-US" sz="2400" dirty="0" err="1"/>
              <a:t>calidad</a:t>
            </a:r>
            <a:r>
              <a:rPr lang="en-US" sz="2400" dirty="0"/>
              <a:t> de video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caso</a:t>
            </a:r>
            <a:r>
              <a:rPr lang="en-US" sz="2400" dirty="0"/>
              <a:t> de </a:t>
            </a:r>
            <a:r>
              <a:rPr lang="en-US" sz="2400" dirty="0" err="1"/>
              <a:t>estar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red 3g/4g.</a:t>
            </a:r>
          </a:p>
        </p:txBody>
      </p:sp>
      <p:sp>
        <p:nvSpPr>
          <p:cNvPr id="3" name="Rectángulo 2"/>
          <p:cNvSpPr/>
          <p:nvPr/>
        </p:nvSpPr>
        <p:spPr>
          <a:xfrm>
            <a:off x="72020" y="6322453"/>
            <a:ext cx="6096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</a:rPr>
              <a:t>Fuente: http://</a:t>
            </a:r>
            <a:r>
              <a:rPr lang="en-US" sz="1100" dirty="0" err="1">
                <a:solidFill>
                  <a:schemeClr val="bg1"/>
                </a:solidFill>
              </a:rPr>
              <a:t>www.telesemana.com</a:t>
            </a:r>
            <a:r>
              <a:rPr lang="en-US" sz="1100" dirty="0">
                <a:solidFill>
                  <a:schemeClr val="bg1"/>
                </a:solidFill>
              </a:rPr>
              <a:t>/blog/2016/03/30/netflix-reconoce-que-reduce-el-bitrate-en-redes-moviles-para-evitar-el-bill-shock/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9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66401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2" name="CuadroTexto 11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1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0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1027236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Datos obligatorios en Boleta para el SII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1371600" y="2356103"/>
            <a:ext cx="86741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Nombre o Razón Social</a:t>
            </a:r>
          </a:p>
          <a:p>
            <a:pPr marL="457200" indent="-457200">
              <a:buFont typeface="Arial" charset="0"/>
              <a:buChar char="•"/>
            </a:pPr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Rut</a:t>
            </a:r>
          </a:p>
          <a:p>
            <a:pPr marL="457200" indent="-457200">
              <a:buFont typeface="Arial" charset="0"/>
              <a:buChar char="•"/>
            </a:pPr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Domicilio (Matriz o sucursales)</a:t>
            </a:r>
          </a:p>
          <a:p>
            <a:pPr marL="457200" indent="-457200">
              <a:buFont typeface="Arial" charset="0"/>
              <a:buChar char="•"/>
            </a:pPr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Giro</a:t>
            </a:r>
          </a:p>
        </p:txBody>
      </p:sp>
      <p:sp>
        <p:nvSpPr>
          <p:cNvPr id="17" name="CuadroTexto 16"/>
          <p:cNvSpPr txBox="1"/>
          <p:nvPr/>
        </p:nvSpPr>
        <p:spPr>
          <a:xfrm>
            <a:off x="-646771" y="1526390"/>
            <a:ext cx="76782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Sobre el Emisor:</a:t>
            </a:r>
          </a:p>
        </p:txBody>
      </p:sp>
      <p:sp>
        <p:nvSpPr>
          <p:cNvPr id="18" name="CuadroTexto 17"/>
          <p:cNvSpPr txBox="1"/>
          <p:nvPr/>
        </p:nvSpPr>
        <p:spPr>
          <a:xfrm>
            <a:off x="371475" y="5176438"/>
            <a:ext cx="73723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Sobre el Receptor</a:t>
            </a:r>
            <a:r>
              <a:rPr lang="es-ES_tradnl"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: Opcionales</a:t>
            </a:r>
            <a:endParaRPr lang="es-ES_tradnl" sz="40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9529376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98283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Necesidades que se deben identificar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939334" y="2621986"/>
            <a:ext cx="102956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</a:lstStyle>
          <a:p>
            <a:pPr lvl="0"/>
            <a:r>
              <a:rPr lang="en-US" sz="2800" dirty="0"/>
              <a:t>Canales que </a:t>
            </a:r>
            <a:r>
              <a:rPr lang="en-US" sz="2800" dirty="0" err="1"/>
              <a:t>existen</a:t>
            </a:r>
            <a:r>
              <a:rPr lang="en-US" sz="2800" dirty="0"/>
              <a:t> hoy para </a:t>
            </a:r>
            <a:r>
              <a:rPr lang="en-US" sz="2800" dirty="0" err="1"/>
              <a:t>ver</a:t>
            </a:r>
            <a:r>
              <a:rPr lang="en-US" sz="2800" dirty="0"/>
              <a:t> el </a:t>
            </a:r>
            <a:r>
              <a:rPr lang="en-US" sz="2800" dirty="0" err="1"/>
              <a:t>detalle</a:t>
            </a:r>
            <a:r>
              <a:rPr lang="en-US" sz="2800" dirty="0"/>
              <a:t> de la </a:t>
            </a:r>
            <a:r>
              <a:rPr lang="en-US" sz="2800" dirty="0" err="1"/>
              <a:t>Boleta</a:t>
            </a:r>
            <a:r>
              <a:rPr lang="en-US" sz="2800" dirty="0"/>
              <a:t>:</a:t>
            </a:r>
          </a:p>
          <a:p>
            <a:pPr lvl="0"/>
            <a:endParaRPr lang="en-US" sz="2800" dirty="0"/>
          </a:p>
          <a:p>
            <a:pPr marL="457200" lvl="0" indent="-228600">
              <a:buClr>
                <a:schemeClr val="bg1"/>
              </a:buClr>
              <a:buAutoNum type="arabicParenR"/>
            </a:pPr>
            <a:r>
              <a:rPr lang="en-US" sz="2800" dirty="0" err="1"/>
              <a:t>Boleta</a:t>
            </a:r>
            <a:r>
              <a:rPr lang="en-US" sz="2800" dirty="0"/>
              <a:t> per se (</a:t>
            </a:r>
            <a:r>
              <a:rPr lang="en-US" sz="2800" dirty="0" err="1"/>
              <a:t>papel</a:t>
            </a:r>
            <a:r>
              <a:rPr lang="en-US" sz="2800" dirty="0"/>
              <a:t>)</a:t>
            </a:r>
          </a:p>
          <a:p>
            <a:pPr marL="457200" lvl="0" indent="-228600">
              <a:buClr>
                <a:schemeClr val="bg1"/>
              </a:buClr>
              <a:buAutoNum type="arabicParenR"/>
            </a:pPr>
            <a:r>
              <a:rPr lang="en-US" sz="2800" dirty="0" err="1"/>
              <a:t>Ir</a:t>
            </a:r>
            <a:r>
              <a:rPr lang="en-US" sz="2800" dirty="0"/>
              <a:t> al local (canal </a:t>
            </a:r>
            <a:r>
              <a:rPr lang="en-US" sz="2800" dirty="0" err="1"/>
              <a:t>físico</a:t>
            </a:r>
            <a:r>
              <a:rPr lang="en-US" sz="2800" dirty="0"/>
              <a:t>)</a:t>
            </a:r>
          </a:p>
          <a:p>
            <a:pPr marL="457200" lvl="0" indent="-228600">
              <a:buClr>
                <a:schemeClr val="bg1"/>
              </a:buClr>
              <a:buAutoNum type="arabicParenR"/>
            </a:pPr>
            <a:r>
              <a:rPr lang="en-US" sz="2800" dirty="0"/>
              <a:t>Portal de Internet (</a:t>
            </a:r>
            <a:r>
              <a:rPr lang="en-US" sz="2800" dirty="0" err="1"/>
              <a:t>entel</a:t>
            </a:r>
            <a:r>
              <a:rPr lang="en-US" sz="2800" dirty="0"/>
              <a:t>, </a:t>
            </a:r>
            <a:r>
              <a:rPr lang="en-US" sz="2800" dirty="0" err="1"/>
              <a:t>servipag</a:t>
            </a:r>
            <a:r>
              <a:rPr lang="en-US" sz="2800" dirty="0"/>
              <a:t>, </a:t>
            </a:r>
            <a:r>
              <a:rPr lang="en-US" sz="2800" dirty="0" err="1"/>
              <a:t>supermercado</a:t>
            </a:r>
            <a:r>
              <a:rPr lang="en-US" sz="2800" dirty="0"/>
              <a:t>, </a:t>
            </a:r>
            <a:r>
              <a:rPr lang="en-US" sz="2800" dirty="0" err="1"/>
              <a:t>etc</a:t>
            </a:r>
            <a:r>
              <a:rPr lang="en-US" sz="2800" dirty="0"/>
              <a:t>)</a:t>
            </a:r>
          </a:p>
          <a:p>
            <a:pPr marL="457200" lvl="0" indent="-228600">
              <a:buClr>
                <a:schemeClr val="bg1"/>
              </a:buClr>
              <a:buAutoNum type="arabicParenR"/>
            </a:pPr>
            <a:r>
              <a:rPr lang="en-US" sz="2800" dirty="0"/>
              <a:t>App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273049" y="1478866"/>
            <a:ext cx="67180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Canales de Boleta: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9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483987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982833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Necesidades que se deben identificar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812800" y="2408318"/>
            <a:ext cx="11074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</a:lstStyle>
          <a:p>
            <a:pPr marL="457200" lvl="0" indent="-228600">
              <a:buAutoNum type="arabicParenR"/>
            </a:pPr>
            <a:r>
              <a:rPr lang="en-US" sz="2800" dirty="0" err="1"/>
              <a:t>Datos</a:t>
            </a:r>
            <a:r>
              <a:rPr lang="en-US" sz="2800" dirty="0"/>
              <a:t> </a:t>
            </a:r>
            <a:r>
              <a:rPr lang="en-US" sz="2800" dirty="0" err="1"/>
              <a:t>relevantes</a:t>
            </a:r>
            <a:r>
              <a:rPr lang="en-US" sz="2800" dirty="0"/>
              <a:t>: </a:t>
            </a:r>
            <a:r>
              <a:rPr lang="en-US" sz="2800" dirty="0" err="1"/>
              <a:t>cuáles</a:t>
            </a:r>
            <a:r>
              <a:rPr lang="en-US" sz="2800" dirty="0"/>
              <a:t> </a:t>
            </a:r>
            <a:r>
              <a:rPr lang="en-US" sz="2800" dirty="0" err="1"/>
              <a:t>datos</a:t>
            </a:r>
            <a:r>
              <a:rPr lang="en-US" sz="2800" dirty="0"/>
              <a:t> son </a:t>
            </a:r>
            <a:r>
              <a:rPr lang="en-US" sz="2800" dirty="0" err="1"/>
              <a:t>los</a:t>
            </a:r>
            <a:r>
              <a:rPr lang="en-US" sz="2800" dirty="0"/>
              <a:t> que </a:t>
            </a:r>
            <a:r>
              <a:rPr lang="en-US" sz="2800" dirty="0" err="1"/>
              <a:t>importan</a:t>
            </a:r>
            <a:r>
              <a:rPr lang="en-US" sz="2800" dirty="0"/>
              <a:t> a </a:t>
            </a:r>
            <a:r>
              <a:rPr lang="en-US" sz="2800" dirty="0" err="1"/>
              <a:t>cada</a:t>
            </a:r>
            <a:r>
              <a:rPr lang="en-US" sz="2800" dirty="0"/>
              <a:t> </a:t>
            </a:r>
            <a:r>
              <a:rPr lang="en-US" sz="2800" dirty="0" err="1"/>
              <a:t>usuario</a:t>
            </a:r>
            <a:r>
              <a:rPr lang="en-US" sz="2800" dirty="0"/>
              <a:t>.</a:t>
            </a:r>
          </a:p>
          <a:p>
            <a:pPr marL="457200" lvl="0" indent="-228600">
              <a:buAutoNum type="arabicParenR"/>
            </a:pPr>
            <a:r>
              <a:rPr lang="en-US" sz="2800" dirty="0" err="1"/>
              <a:t>Evitar</a:t>
            </a:r>
            <a:r>
              <a:rPr lang="en-US" sz="2800" dirty="0"/>
              <a:t> </a:t>
            </a:r>
            <a:r>
              <a:rPr lang="en-US" sz="2800" dirty="0" err="1"/>
              <a:t>BillShock</a:t>
            </a:r>
            <a:r>
              <a:rPr lang="en-US" sz="2800" dirty="0"/>
              <a:t>.</a:t>
            </a:r>
          </a:p>
          <a:p>
            <a:pPr marL="457200" lvl="0" indent="-228600">
              <a:buAutoNum type="arabicParenR"/>
            </a:pPr>
            <a:r>
              <a:rPr lang="en-US" sz="2800" dirty="0" err="1"/>
              <a:t>Explicación</a:t>
            </a:r>
            <a:r>
              <a:rPr lang="en-US" sz="2800" dirty="0"/>
              <a:t> del </a:t>
            </a:r>
            <a:r>
              <a:rPr lang="en-US" sz="2800" dirty="0" err="1"/>
              <a:t>consumo</a:t>
            </a:r>
            <a:r>
              <a:rPr lang="en-US" sz="2800" dirty="0"/>
              <a:t>: </a:t>
            </a:r>
            <a:r>
              <a:rPr lang="en-US" sz="2800" dirty="0" err="1"/>
              <a:t>Medidas</a:t>
            </a:r>
            <a:r>
              <a:rPr lang="en-US" sz="2800" dirty="0"/>
              <a:t> </a:t>
            </a:r>
            <a:r>
              <a:rPr lang="en-US" sz="2800" dirty="0" err="1"/>
              <a:t>entendibles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las personas.</a:t>
            </a:r>
          </a:p>
          <a:p>
            <a:pPr marL="457200" lvl="0" indent="-228600">
              <a:buAutoNum type="arabicParenR"/>
            </a:pPr>
            <a:r>
              <a:rPr lang="en-US" sz="2800" dirty="0"/>
              <a:t>Canales </a:t>
            </a:r>
            <a:r>
              <a:rPr lang="en-US" sz="2800" dirty="0" err="1"/>
              <a:t>en</a:t>
            </a:r>
            <a:r>
              <a:rPr lang="en-US" sz="2800" dirty="0"/>
              <a:t> </a:t>
            </a:r>
            <a:r>
              <a:rPr lang="en-US" sz="2800" dirty="0" err="1"/>
              <a:t>los</a:t>
            </a:r>
            <a:r>
              <a:rPr lang="en-US" sz="2800" dirty="0"/>
              <a:t> que se </a:t>
            </a:r>
            <a:r>
              <a:rPr lang="en-US" sz="2800" dirty="0" err="1"/>
              <a:t>puede</a:t>
            </a:r>
            <a:r>
              <a:rPr lang="en-US" sz="2800" dirty="0"/>
              <a:t> </a:t>
            </a:r>
            <a:r>
              <a:rPr lang="en-US" sz="2800" dirty="0" err="1"/>
              <a:t>ver</a:t>
            </a:r>
            <a:endParaRPr lang="en-US" sz="2800" dirty="0"/>
          </a:p>
          <a:p>
            <a:pPr marL="457200" lvl="0" indent="-228600">
              <a:buAutoNum type="arabicParenR"/>
            </a:pPr>
            <a:r>
              <a:rPr lang="en-US" sz="2800" dirty="0" err="1"/>
              <a:t>Personalizaciones</a:t>
            </a:r>
            <a:r>
              <a:rPr lang="en-US" sz="2800" dirty="0"/>
              <a:t> (</a:t>
            </a:r>
            <a:r>
              <a:rPr lang="en-US" sz="2800" dirty="0" err="1"/>
              <a:t>boleta</a:t>
            </a:r>
            <a:r>
              <a:rPr lang="en-US" sz="2800" dirty="0"/>
              <a:t>, </a:t>
            </a:r>
            <a:r>
              <a:rPr lang="en-US" sz="2800" dirty="0" err="1"/>
              <a:t>canales</a:t>
            </a:r>
            <a:r>
              <a:rPr lang="en-US" sz="2800" dirty="0"/>
              <a:t>)</a:t>
            </a:r>
          </a:p>
          <a:p>
            <a:pPr algn="just"/>
            <a:endParaRPr lang="en-US" sz="2800" dirty="0"/>
          </a:p>
        </p:txBody>
      </p:sp>
      <p:sp>
        <p:nvSpPr>
          <p:cNvPr id="9" name="CuadroTexto 8"/>
          <p:cNvSpPr txBox="1"/>
          <p:nvPr/>
        </p:nvSpPr>
        <p:spPr>
          <a:xfrm>
            <a:off x="273050" y="1478866"/>
            <a:ext cx="378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En síntesis: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9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149195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7805342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Propuesta: Desarrollo de App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527538" y="1638369"/>
            <a:ext cx="107809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</a:lstStyle>
          <a:p>
            <a:pPr marL="457200" lvl="0" indent="-228600">
              <a:buFont typeface="Arial" charset="0"/>
              <a:buChar char="•"/>
            </a:pPr>
            <a:r>
              <a:rPr lang="en-US" sz="2400" dirty="0" err="1"/>
              <a:t>Tiempo</a:t>
            </a:r>
            <a:r>
              <a:rPr lang="en-US" sz="2400" dirty="0"/>
              <a:t> Real:</a:t>
            </a:r>
            <a:r>
              <a:rPr lang="en-US" sz="2400" b="1" dirty="0"/>
              <a:t> </a:t>
            </a:r>
            <a:r>
              <a:rPr lang="en-US" sz="2400" dirty="0"/>
              <a:t>Que </a:t>
            </a:r>
            <a:r>
              <a:rPr lang="en-US" sz="2400" dirty="0" err="1"/>
              <a:t>muestre</a:t>
            </a:r>
            <a:r>
              <a:rPr lang="en-US" sz="2400" dirty="0"/>
              <a:t> el </a:t>
            </a:r>
            <a:r>
              <a:rPr lang="en-US" sz="2400" dirty="0" err="1"/>
              <a:t>detalle</a:t>
            </a:r>
            <a:r>
              <a:rPr lang="en-US" sz="2400" dirty="0"/>
              <a:t> de </a:t>
            </a:r>
            <a:r>
              <a:rPr lang="en-US" sz="2400" dirty="0" err="1"/>
              <a:t>cada</a:t>
            </a:r>
            <a:r>
              <a:rPr lang="en-US" sz="2400" dirty="0"/>
              <a:t> </a:t>
            </a:r>
            <a:r>
              <a:rPr lang="en-US" sz="2400" dirty="0" err="1"/>
              <a:t>llamada</a:t>
            </a:r>
            <a:r>
              <a:rPr lang="en-US" sz="2400" dirty="0"/>
              <a:t> y </a:t>
            </a:r>
            <a:r>
              <a:rPr lang="en-US" sz="2400" dirty="0" err="1"/>
              <a:t>su</a:t>
            </a:r>
            <a:r>
              <a:rPr lang="en-US" sz="2400" dirty="0"/>
              <a:t> </a:t>
            </a:r>
            <a:r>
              <a:rPr lang="en-US" sz="2400" dirty="0" err="1"/>
              <a:t>consumo</a:t>
            </a:r>
            <a:r>
              <a:rPr lang="en-US" sz="2400" dirty="0"/>
              <a:t> </a:t>
            </a:r>
            <a:r>
              <a:rPr lang="en-US" sz="2400" dirty="0" err="1"/>
              <a:t>donde</a:t>
            </a:r>
            <a:r>
              <a:rPr lang="en-US" sz="2400" dirty="0"/>
              <a:t> la </a:t>
            </a:r>
            <a:r>
              <a:rPr lang="en-US" sz="2400" dirty="0" err="1"/>
              <a:t>suma</a:t>
            </a:r>
            <a:r>
              <a:rPr lang="en-US" sz="2400" dirty="0"/>
              <a:t> sea  el </a:t>
            </a:r>
            <a:r>
              <a:rPr lang="en-US" sz="2400" dirty="0" err="1"/>
              <a:t>detalle</a:t>
            </a:r>
            <a:r>
              <a:rPr lang="en-US" sz="2400" dirty="0"/>
              <a:t> de la </a:t>
            </a:r>
            <a:r>
              <a:rPr lang="en-US" sz="2400" dirty="0" err="1"/>
              <a:t>factura</a:t>
            </a:r>
            <a:r>
              <a:rPr lang="en-US" sz="2400" dirty="0"/>
              <a:t>.</a:t>
            </a:r>
          </a:p>
          <a:p>
            <a:pPr marL="457200" lvl="0" indent="-228600">
              <a:buFont typeface="Arial" charset="0"/>
              <a:buChar char="•"/>
            </a:pPr>
            <a:endParaRPr lang="en-US" sz="2400" dirty="0"/>
          </a:p>
          <a:p>
            <a:pPr marL="457200" lvl="0" indent="-228600">
              <a:buFont typeface="Arial" charset="0"/>
              <a:buChar char="•"/>
            </a:pPr>
            <a:r>
              <a:rPr lang="en-US" sz="2400" dirty="0"/>
              <a:t>Granularity</a:t>
            </a:r>
          </a:p>
          <a:p>
            <a:pPr marL="457200" lvl="0" indent="-228600">
              <a:buFont typeface="Arial" charset="0"/>
              <a:buChar char="•"/>
            </a:pPr>
            <a:endParaRPr lang="en-US" sz="2400" dirty="0"/>
          </a:p>
          <a:p>
            <a:pPr marL="457200" lvl="0" indent="-228600">
              <a:buFont typeface="Arial" charset="0"/>
              <a:buChar char="•"/>
            </a:pPr>
            <a:r>
              <a:rPr lang="en-US" sz="2400" dirty="0"/>
              <a:t>Flexibility: </a:t>
            </a:r>
            <a:r>
              <a:rPr lang="en-US" sz="2400" dirty="0" err="1"/>
              <a:t>Boleta</a:t>
            </a:r>
            <a:r>
              <a:rPr lang="en-US" sz="2400" dirty="0"/>
              <a:t> adaptable para la </a:t>
            </a:r>
            <a:r>
              <a:rPr lang="en-US" sz="2400" dirty="0" err="1"/>
              <a:t>compañía</a:t>
            </a:r>
            <a:r>
              <a:rPr lang="en-US" sz="2400" dirty="0"/>
              <a:t> y el </a:t>
            </a:r>
            <a:r>
              <a:rPr lang="en-US" sz="2400" dirty="0" err="1"/>
              <a:t>usuario</a:t>
            </a:r>
            <a:r>
              <a:rPr lang="en-US" sz="2400" dirty="0"/>
              <a:t>, </a:t>
            </a:r>
            <a:r>
              <a:rPr lang="en-US" sz="2400" dirty="0" err="1"/>
              <a:t>fácil</a:t>
            </a:r>
            <a:r>
              <a:rPr lang="en-US" sz="2400" dirty="0"/>
              <a:t> de registrar </a:t>
            </a:r>
            <a:r>
              <a:rPr lang="en-US" sz="2400" dirty="0" err="1"/>
              <a:t>servicios</a:t>
            </a:r>
            <a:r>
              <a:rPr lang="en-US" sz="2400" dirty="0"/>
              <a:t>.</a:t>
            </a:r>
          </a:p>
          <a:p>
            <a:pPr marL="457200" lvl="0" indent="-228600">
              <a:buFont typeface="Arial" charset="0"/>
              <a:buChar char="•"/>
            </a:pPr>
            <a:endParaRPr lang="en-US" sz="2400" dirty="0"/>
          </a:p>
          <a:p>
            <a:pPr marL="457200" lvl="0" indent="-228600">
              <a:buFont typeface="Arial" charset="0"/>
              <a:buChar char="•"/>
            </a:pPr>
            <a:r>
              <a:rPr lang="en-US" sz="2400" dirty="0"/>
              <a:t>Transparency: </a:t>
            </a:r>
            <a:r>
              <a:rPr lang="en-US" sz="2400" dirty="0" err="1"/>
              <a:t>Mostrar</a:t>
            </a:r>
            <a:r>
              <a:rPr lang="en-US" sz="2400" dirty="0"/>
              <a:t> </a:t>
            </a:r>
            <a:r>
              <a:rPr lang="en-US" sz="2400" dirty="0" err="1"/>
              <a:t>variación</a:t>
            </a:r>
            <a:r>
              <a:rPr lang="en-US" sz="2400" dirty="0"/>
              <a:t> de </a:t>
            </a:r>
            <a:r>
              <a:rPr lang="en-US" sz="2400" dirty="0" err="1"/>
              <a:t>cobro</a:t>
            </a:r>
            <a:r>
              <a:rPr lang="en-US" sz="2400" dirty="0"/>
              <a:t> </a:t>
            </a:r>
            <a:r>
              <a:rPr lang="en-US" sz="2400" dirty="0" err="1"/>
              <a:t>según</a:t>
            </a:r>
            <a:r>
              <a:rPr lang="en-US" sz="2400" dirty="0"/>
              <a:t> el </a:t>
            </a:r>
            <a:r>
              <a:rPr lang="en-US" sz="2400" dirty="0" err="1"/>
              <a:t>cambio</a:t>
            </a:r>
            <a:r>
              <a:rPr lang="en-US" sz="2400" dirty="0"/>
              <a:t>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los</a:t>
            </a:r>
            <a:r>
              <a:rPr lang="en-US" sz="2400" dirty="0"/>
              <a:t> </a:t>
            </a:r>
            <a:r>
              <a:rPr lang="en-US" sz="2400" dirty="0" err="1"/>
              <a:t>consumos</a:t>
            </a:r>
            <a:r>
              <a:rPr lang="en-US" sz="2400" dirty="0"/>
              <a:t>.</a:t>
            </a:r>
          </a:p>
          <a:p>
            <a:pPr marL="457200" lvl="0" indent="-228600">
              <a:buFont typeface="Arial" charset="0"/>
              <a:buChar char="•"/>
            </a:pPr>
            <a:endParaRPr lang="en-US" sz="2400" dirty="0"/>
          </a:p>
          <a:p>
            <a:pPr marL="457200" lvl="0" indent="-228600">
              <a:buFont typeface="Arial" charset="0"/>
              <a:buChar char="•"/>
            </a:pPr>
            <a:r>
              <a:rPr lang="en-US" sz="2400" dirty="0" err="1"/>
              <a:t>Instalación</a:t>
            </a:r>
            <a:r>
              <a:rPr lang="en-US" sz="2400" dirty="0"/>
              <a:t> </a:t>
            </a:r>
            <a:r>
              <a:rPr lang="en-US" sz="2400" dirty="0" err="1"/>
              <a:t>unica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</a:t>
            </a:r>
            <a:r>
              <a:rPr lang="en-US" sz="2400" dirty="0" err="1"/>
              <a:t>equipo</a:t>
            </a:r>
            <a:r>
              <a:rPr lang="en-US" sz="2400" dirty="0"/>
              <a:t>: Similar a </a:t>
            </a:r>
            <a:r>
              <a:rPr lang="en-US" sz="2400" dirty="0" err="1"/>
              <a:t>Whatsapp</a:t>
            </a:r>
            <a:r>
              <a:rPr lang="en-US" sz="2400" dirty="0"/>
              <a:t>, </a:t>
            </a:r>
            <a:r>
              <a:rPr lang="en-US" sz="2400" dirty="0" err="1"/>
              <a:t>registro</a:t>
            </a:r>
            <a:r>
              <a:rPr lang="en-US" sz="2400" dirty="0"/>
              <a:t> </a:t>
            </a:r>
            <a:r>
              <a:rPr lang="en-US" sz="2400" dirty="0" err="1"/>
              <a:t>bajo</a:t>
            </a:r>
            <a:r>
              <a:rPr lang="en-US" sz="2400" dirty="0"/>
              <a:t> </a:t>
            </a:r>
            <a:r>
              <a:rPr lang="en-US" sz="2400" dirty="0" err="1"/>
              <a:t>número</a:t>
            </a:r>
            <a:r>
              <a:rPr lang="en-US" sz="2400" dirty="0"/>
              <a:t> de </a:t>
            </a:r>
            <a:r>
              <a:rPr lang="en-US" sz="2400" dirty="0" err="1"/>
              <a:t>teléfono</a:t>
            </a:r>
            <a:r>
              <a:rPr lang="en-US" sz="2400" dirty="0"/>
              <a:t>.</a:t>
            </a:r>
            <a:endParaRPr lang="en-US" sz="2800" dirty="0"/>
          </a:p>
        </p:txBody>
      </p:sp>
      <p:sp>
        <p:nvSpPr>
          <p:cNvPr id="9" name="CuadroTexto 8"/>
          <p:cNvSpPr txBox="1"/>
          <p:nvPr/>
        </p:nvSpPr>
        <p:spPr>
          <a:xfrm>
            <a:off x="-69449" y="265054"/>
            <a:ext cx="15278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60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10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95247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25074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Ejemplos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939335" y="2492134"/>
            <a:ext cx="68725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</a:lstStyle>
          <a:p>
            <a:pPr lvl="0" algn="just"/>
            <a:r>
              <a:rPr lang="en-US" sz="2800" dirty="0"/>
              <a:t>BBVA Wallet: </a:t>
            </a:r>
          </a:p>
          <a:p>
            <a:pPr lvl="0" algn="just"/>
            <a:r>
              <a:rPr lang="en-US" sz="2800" dirty="0" err="1"/>
              <a:t>En</a:t>
            </a:r>
            <a:r>
              <a:rPr lang="en-US" sz="2800" dirty="0"/>
              <a:t> Banca, BBVA </a:t>
            </a:r>
            <a:r>
              <a:rPr lang="en-US" sz="2800" dirty="0" err="1"/>
              <a:t>ofrece</a:t>
            </a:r>
            <a:r>
              <a:rPr lang="en-US" sz="2800" dirty="0"/>
              <a:t> App BBVA Wallet que </a:t>
            </a:r>
            <a:r>
              <a:rPr lang="en-US" sz="2800" dirty="0" err="1"/>
              <a:t>informa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</a:t>
            </a:r>
            <a:r>
              <a:rPr lang="en-US" sz="2800" dirty="0" err="1"/>
              <a:t>tiempo</a:t>
            </a:r>
            <a:r>
              <a:rPr lang="en-US" sz="2800" dirty="0"/>
              <a:t> real </a:t>
            </a:r>
            <a:r>
              <a:rPr lang="en-US" sz="2800" dirty="0" err="1"/>
              <a:t>cada</a:t>
            </a:r>
            <a:r>
              <a:rPr lang="en-US" sz="2800" dirty="0"/>
              <a:t> </a:t>
            </a:r>
            <a:r>
              <a:rPr lang="en-US" sz="2800" dirty="0" err="1"/>
              <a:t>transacción</a:t>
            </a:r>
            <a:r>
              <a:rPr lang="en-US" sz="2800" dirty="0"/>
              <a:t> </a:t>
            </a:r>
            <a:r>
              <a:rPr lang="en-US" sz="2800" dirty="0" err="1"/>
              <a:t>realizada</a:t>
            </a:r>
            <a:r>
              <a:rPr lang="en-US" sz="2800" dirty="0"/>
              <a:t>, </a:t>
            </a:r>
            <a:r>
              <a:rPr lang="en-US" sz="2800" dirty="0" err="1"/>
              <a:t>señalando</a:t>
            </a:r>
            <a:r>
              <a:rPr lang="en-US" sz="2800" dirty="0"/>
              <a:t> </a:t>
            </a:r>
            <a:r>
              <a:rPr lang="en-US" sz="2800" dirty="0" err="1"/>
              <a:t>lugar</a:t>
            </a:r>
            <a:r>
              <a:rPr lang="en-US" sz="2800" dirty="0"/>
              <a:t> y </a:t>
            </a:r>
            <a:r>
              <a:rPr lang="en-US" sz="2800" dirty="0" err="1"/>
              <a:t>monto</a:t>
            </a:r>
            <a:r>
              <a:rPr lang="en-US" sz="2800" dirty="0"/>
              <a:t>.</a:t>
            </a:r>
          </a:p>
          <a:p>
            <a:pPr algn="just"/>
            <a:endParaRPr lang="en-US" sz="2800" dirty="0"/>
          </a:p>
        </p:txBody>
      </p:sp>
      <p:sp>
        <p:nvSpPr>
          <p:cNvPr id="9" name="CuadroTexto 8"/>
          <p:cNvSpPr txBox="1"/>
          <p:nvPr/>
        </p:nvSpPr>
        <p:spPr>
          <a:xfrm>
            <a:off x="273050" y="1478866"/>
            <a:ext cx="59888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Ejemplo de Tiempo Real:</a:t>
            </a:r>
            <a:endParaRPr lang="es-ES_tradnl" sz="40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pic>
        <p:nvPicPr>
          <p:cNvPr id="10" name="Shape 2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11902" y="3400075"/>
            <a:ext cx="3595925" cy="345792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uadroTexto 10"/>
          <p:cNvSpPr txBox="1"/>
          <p:nvPr/>
        </p:nvSpPr>
        <p:spPr>
          <a:xfrm>
            <a:off x="-69449" y="265054"/>
            <a:ext cx="15278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60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11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333137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25074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Ejemplos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7" name="CuadroTexto 6"/>
          <p:cNvSpPr txBox="1"/>
          <p:nvPr/>
        </p:nvSpPr>
        <p:spPr>
          <a:xfrm>
            <a:off x="1045138" y="2408318"/>
            <a:ext cx="104335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</a:lstStyle>
          <a:p>
            <a:pPr marL="228600" lvl="0" algn="just"/>
            <a:r>
              <a:rPr lang="en-US" sz="2800" dirty="0" err="1"/>
              <a:t>Compañía</a:t>
            </a:r>
            <a:r>
              <a:rPr lang="en-US" sz="2800" dirty="0"/>
              <a:t> </a:t>
            </a:r>
            <a:r>
              <a:rPr lang="en-US" sz="2800" dirty="0" err="1"/>
              <a:t>dedicada</a:t>
            </a:r>
            <a:r>
              <a:rPr lang="en-US" sz="2800" dirty="0"/>
              <a:t> al </a:t>
            </a:r>
            <a:r>
              <a:rPr lang="en-US" sz="2800" dirty="0" err="1"/>
              <a:t>Desarrollo</a:t>
            </a:r>
            <a:r>
              <a:rPr lang="en-US" sz="2800" dirty="0"/>
              <a:t> de app de </a:t>
            </a:r>
            <a:r>
              <a:rPr lang="en-US" sz="2800" dirty="0" err="1"/>
              <a:t>interfaz</a:t>
            </a:r>
            <a:r>
              <a:rPr lang="en-US" sz="2800" dirty="0"/>
              <a:t> para TELECOM, </a:t>
            </a:r>
            <a:r>
              <a:rPr lang="en-US" sz="2800" dirty="0" err="1"/>
              <a:t>señalando</a:t>
            </a:r>
            <a:r>
              <a:rPr lang="en-US" sz="2800" dirty="0"/>
              <a:t> </a:t>
            </a:r>
            <a:r>
              <a:rPr lang="en-US" sz="2800" dirty="0" err="1"/>
              <a:t>movimientos</a:t>
            </a:r>
            <a:r>
              <a:rPr lang="en-US" sz="2800" dirty="0"/>
              <a:t> </a:t>
            </a:r>
            <a:r>
              <a:rPr lang="en-US" sz="2800" dirty="0" err="1"/>
              <a:t>en</a:t>
            </a:r>
            <a:r>
              <a:rPr lang="en-US" sz="2800" dirty="0"/>
              <a:t> </a:t>
            </a:r>
            <a:r>
              <a:rPr lang="en-US" sz="2800" dirty="0" err="1"/>
              <a:t>tiempo</a:t>
            </a:r>
            <a:r>
              <a:rPr lang="en-US" sz="2800" dirty="0"/>
              <a:t> real de </a:t>
            </a:r>
            <a:r>
              <a:rPr lang="en-US" sz="2800" dirty="0" err="1"/>
              <a:t>sus</a:t>
            </a:r>
            <a:r>
              <a:rPr lang="en-US" sz="2800" dirty="0"/>
              <a:t> </a:t>
            </a:r>
            <a:r>
              <a:rPr lang="en-US" sz="2800" dirty="0" err="1"/>
              <a:t>usuarios</a:t>
            </a:r>
            <a:r>
              <a:rPr lang="en-US" sz="2800" dirty="0"/>
              <a:t>, </a:t>
            </a:r>
            <a:r>
              <a:rPr lang="en-US" sz="2800" dirty="0" err="1"/>
              <a:t>factura</a:t>
            </a:r>
            <a:r>
              <a:rPr lang="en-US" sz="2800" dirty="0"/>
              <a:t>, y </a:t>
            </a:r>
            <a:r>
              <a:rPr lang="en-US" sz="2800" dirty="0" err="1"/>
              <a:t>compras</a:t>
            </a:r>
            <a:r>
              <a:rPr lang="en-US" sz="2800" dirty="0"/>
              <a:t> extras </a:t>
            </a:r>
            <a:r>
              <a:rPr lang="en-US" sz="2800" dirty="0" err="1"/>
              <a:t>desde</a:t>
            </a:r>
            <a:r>
              <a:rPr lang="en-US" sz="2800" dirty="0"/>
              <a:t> app, </a:t>
            </a:r>
            <a:r>
              <a:rPr lang="en-US" sz="2800" dirty="0" err="1"/>
              <a:t>todo</a:t>
            </a:r>
            <a:r>
              <a:rPr lang="en-US" sz="2800" dirty="0"/>
              <a:t> </a:t>
            </a:r>
            <a:r>
              <a:rPr lang="en-US" sz="2800" dirty="0" err="1"/>
              <a:t>según</a:t>
            </a:r>
            <a:r>
              <a:rPr lang="en-US" sz="2800" dirty="0"/>
              <a:t> </a:t>
            </a:r>
            <a:r>
              <a:rPr lang="en-US" sz="2800" dirty="0" err="1"/>
              <a:t>usuario</a:t>
            </a:r>
            <a:r>
              <a:rPr lang="en-US" sz="2800" dirty="0"/>
              <a:t> o </a:t>
            </a:r>
            <a:r>
              <a:rPr lang="en-US" sz="2800" dirty="0" err="1"/>
              <a:t>número</a:t>
            </a:r>
            <a:r>
              <a:rPr lang="en-US" sz="2800" dirty="0"/>
              <a:t> de </a:t>
            </a:r>
            <a:r>
              <a:rPr lang="en-US" sz="2800" dirty="0" err="1"/>
              <a:t>móvil</a:t>
            </a:r>
            <a:r>
              <a:rPr lang="en-US" sz="2800" dirty="0"/>
              <a:t>. 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273050" y="1478866"/>
            <a:ext cx="59888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Ejemplo </a:t>
            </a:r>
            <a:r>
              <a:rPr lang="es-ES_tradnl" sz="4000" dirty="0" err="1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ItsOn</a:t>
            </a:r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:</a:t>
            </a:r>
          </a:p>
        </p:txBody>
      </p:sp>
      <p:sp>
        <p:nvSpPr>
          <p:cNvPr id="10" name="CuadroTexto 9"/>
          <p:cNvSpPr txBox="1"/>
          <p:nvPr/>
        </p:nvSpPr>
        <p:spPr>
          <a:xfrm>
            <a:off x="-69449" y="265054"/>
            <a:ext cx="15278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60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11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00398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250741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Ejemplos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273050" y="1478866"/>
            <a:ext cx="59888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Ejemplo Boleta Sencilla:</a:t>
            </a:r>
          </a:p>
        </p:txBody>
      </p:sp>
      <p:pic>
        <p:nvPicPr>
          <p:cNvPr id="10" name="Shape 278"/>
          <p:cNvPicPr preferRelativeResize="0"/>
          <p:nvPr/>
        </p:nvPicPr>
        <p:blipFill rotWithShape="1">
          <a:blip r:embed="rId2">
            <a:alphaModFix/>
          </a:blip>
          <a:srcRect l="7256" t="9219" r="56672" b="10383"/>
          <a:stretch/>
        </p:blipFill>
        <p:spPr>
          <a:xfrm>
            <a:off x="3267477" y="2186752"/>
            <a:ext cx="3156537" cy="4397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Shape 2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72398" y="2792421"/>
            <a:ext cx="2846874" cy="3139361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CuadroTexto 12"/>
          <p:cNvSpPr txBox="1"/>
          <p:nvPr/>
        </p:nvSpPr>
        <p:spPr>
          <a:xfrm>
            <a:off x="-69449" y="265054"/>
            <a:ext cx="152785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60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11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10845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64027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Sobre la Boleta de Entel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pic>
        <p:nvPicPr>
          <p:cNvPr id="7" name="Shape 90"/>
          <p:cNvPicPr preferRelativeResize="0"/>
          <p:nvPr/>
        </p:nvPicPr>
        <p:blipFill rotWithShape="1">
          <a:blip r:embed="rId2">
            <a:alphaModFix/>
          </a:blip>
          <a:srcRect l="4244" t="2377" r="2648" b="2997"/>
          <a:stretch/>
        </p:blipFill>
        <p:spPr>
          <a:xfrm>
            <a:off x="791151" y="1421439"/>
            <a:ext cx="3728203" cy="52665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95"/>
          <p:cNvPicPr preferRelativeResize="0"/>
          <p:nvPr/>
        </p:nvPicPr>
        <p:blipFill rotWithShape="1">
          <a:blip r:embed="rId3">
            <a:alphaModFix/>
          </a:blip>
          <a:srcRect l="3122" t="2769" r="3572" b="4189"/>
          <a:stretch/>
        </p:blipFill>
        <p:spPr>
          <a:xfrm>
            <a:off x="4788975" y="1524000"/>
            <a:ext cx="7133404" cy="5061419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uadroTexto 10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2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718008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64027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Sobre la Boleta de Entel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1371600" y="2356103"/>
            <a:ext cx="86741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charset="0"/>
              <a:buChar char="•"/>
            </a:pPr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Información de Cliente</a:t>
            </a:r>
          </a:p>
          <a:p>
            <a:pPr marL="457200" indent="-457200">
              <a:buFont typeface="Arial" charset="0"/>
              <a:buChar char="•"/>
            </a:pPr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Desglose por monto</a:t>
            </a:r>
          </a:p>
          <a:p>
            <a:pPr marL="457200" indent="-457200">
              <a:buFont typeface="Arial" charset="0"/>
              <a:buChar char="•"/>
            </a:pPr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Total a pagar</a:t>
            </a:r>
          </a:p>
          <a:p>
            <a:pPr marL="457200" indent="-457200">
              <a:buFont typeface="Arial" charset="0"/>
              <a:buChar char="•"/>
            </a:pPr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Gráfico</a:t>
            </a:r>
          </a:p>
          <a:p>
            <a:pPr marL="457200" indent="-457200">
              <a:buFont typeface="Arial" charset="0"/>
              <a:buChar char="•"/>
            </a:pPr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Datos extras</a:t>
            </a:r>
          </a:p>
        </p:txBody>
      </p:sp>
      <p:sp>
        <p:nvSpPr>
          <p:cNvPr id="11" name="CuadroTexto 10"/>
          <p:cNvSpPr txBox="1"/>
          <p:nvPr/>
        </p:nvSpPr>
        <p:spPr>
          <a:xfrm>
            <a:off x="273049" y="1478866"/>
            <a:ext cx="66313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4000" b="1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Datos mostrados: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2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56869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590257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Otras Boletas de Chile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pic>
        <p:nvPicPr>
          <p:cNvPr id="7" name="Shape 1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09857" y="1651371"/>
            <a:ext cx="3555441" cy="476335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Shape 119"/>
          <p:cNvPicPr preferRelativeResize="0"/>
          <p:nvPr/>
        </p:nvPicPr>
        <p:blipFill rotWithShape="1">
          <a:blip r:embed="rId3">
            <a:alphaModFix/>
          </a:blip>
          <a:srcRect l="5796" t="2509"/>
          <a:stretch/>
        </p:blipFill>
        <p:spPr>
          <a:xfrm>
            <a:off x="4365319" y="1660723"/>
            <a:ext cx="3534514" cy="47540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Shape 1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283577" y="1651370"/>
            <a:ext cx="3534514" cy="476335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CuadroTexto 10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3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51410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9" name="Rectángulo 8"/>
          <p:cNvSpPr/>
          <p:nvPr/>
        </p:nvSpPr>
        <p:spPr>
          <a:xfrm>
            <a:off x="977433" y="357257"/>
            <a:ext cx="10025501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Comparación reclamos Entel/Movistar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pic>
        <p:nvPicPr>
          <p:cNvPr id="10" name="Shape 106"/>
          <p:cNvPicPr preferRelativeResize="0"/>
          <p:nvPr/>
        </p:nvPicPr>
        <p:blipFill rotWithShape="1">
          <a:blip r:embed="rId2">
            <a:alphaModFix/>
          </a:blip>
          <a:srcRect l="1340" t="4209" r="2051" b="5961"/>
          <a:stretch/>
        </p:blipFill>
        <p:spPr>
          <a:xfrm>
            <a:off x="597408" y="4128778"/>
            <a:ext cx="5974080" cy="246823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" name="Agrupar 1"/>
          <p:cNvGrpSpPr/>
          <p:nvPr/>
        </p:nvGrpSpPr>
        <p:grpSpPr>
          <a:xfrm>
            <a:off x="597408" y="1466674"/>
            <a:ext cx="5974080" cy="2468239"/>
            <a:chOff x="597408" y="1466674"/>
            <a:chExt cx="5974080" cy="2468239"/>
          </a:xfrm>
        </p:grpSpPr>
        <p:pic>
          <p:nvPicPr>
            <p:cNvPr id="7" name="Shape 100"/>
            <p:cNvPicPr preferRelativeResize="0"/>
            <p:nvPr/>
          </p:nvPicPr>
          <p:blipFill rotWithShape="1">
            <a:blip r:embed="rId3">
              <a:alphaModFix/>
            </a:blip>
            <a:srcRect l="2616" t="5679" r="1126" b="5696"/>
            <a:stretch/>
          </p:blipFill>
          <p:spPr>
            <a:xfrm>
              <a:off x="597408" y="1466674"/>
              <a:ext cx="5974080" cy="246823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1" name="Rectángulo 10"/>
            <p:cNvSpPr/>
            <p:nvPr/>
          </p:nvSpPr>
          <p:spPr>
            <a:xfrm>
              <a:off x="4518213" y="1511808"/>
              <a:ext cx="1314663" cy="39014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_tradnl" sz="4400"/>
            </a:p>
          </p:txBody>
        </p:sp>
      </p:grpSp>
      <p:sp>
        <p:nvSpPr>
          <p:cNvPr id="13" name="Shape 101"/>
          <p:cNvSpPr txBox="1"/>
          <p:nvPr/>
        </p:nvSpPr>
        <p:spPr>
          <a:xfrm>
            <a:off x="6973824" y="2383729"/>
            <a:ext cx="48555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457200">
              <a:buFont typeface="Arial" charset="0"/>
              <a:buChar char="•"/>
              <a:defRPr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</a:lstStyle>
          <a:p>
            <a:r>
              <a:rPr lang="en-US" sz="2400" dirty="0"/>
              <a:t>“</a:t>
            </a:r>
            <a:r>
              <a:rPr lang="en-US" sz="2400" dirty="0" err="1"/>
              <a:t>Cobro</a:t>
            </a:r>
            <a:r>
              <a:rPr lang="en-US" sz="2400" dirty="0"/>
              <a:t> de un </a:t>
            </a:r>
            <a:r>
              <a:rPr lang="en-US" sz="2400" dirty="0" err="1"/>
              <a:t>servicio</a:t>
            </a:r>
            <a:r>
              <a:rPr lang="en-US" sz="2400" dirty="0"/>
              <a:t> no </a:t>
            </a:r>
            <a:r>
              <a:rPr lang="en-US" sz="2400" dirty="0" err="1"/>
              <a:t>prestado</a:t>
            </a:r>
            <a:r>
              <a:rPr lang="en-US" sz="2400" dirty="0"/>
              <a:t>” </a:t>
            </a:r>
          </a:p>
          <a:p>
            <a:r>
              <a:rPr lang="en-US" sz="2400" dirty="0"/>
              <a:t>“</a:t>
            </a:r>
            <a:r>
              <a:rPr lang="en-US" sz="2400" dirty="0" err="1"/>
              <a:t>Cobros</a:t>
            </a:r>
            <a:r>
              <a:rPr lang="en-US" sz="2400" dirty="0"/>
              <a:t> </a:t>
            </a:r>
            <a:r>
              <a:rPr lang="en-US" sz="2400" dirty="0" err="1"/>
              <a:t>fantasmas</a:t>
            </a:r>
            <a:r>
              <a:rPr lang="en-US" sz="2400" dirty="0"/>
              <a:t> </a:t>
            </a:r>
            <a:r>
              <a:rPr lang="en-US" sz="2400" dirty="0" err="1"/>
              <a:t>abusivos</a:t>
            </a:r>
            <a:r>
              <a:rPr lang="en-US" sz="2400" dirty="0"/>
              <a:t>”</a:t>
            </a:r>
          </a:p>
          <a:p>
            <a:r>
              <a:rPr lang="en-US" sz="2400" dirty="0"/>
              <a:t>“</a:t>
            </a:r>
            <a:r>
              <a:rPr lang="en-US" sz="2400" dirty="0" err="1"/>
              <a:t>Cobros</a:t>
            </a:r>
            <a:r>
              <a:rPr lang="en-US" sz="2400" dirty="0"/>
              <a:t> de </a:t>
            </a:r>
            <a:r>
              <a:rPr lang="en-US" sz="2400" dirty="0" err="1"/>
              <a:t>mensajes</a:t>
            </a:r>
            <a:r>
              <a:rPr lang="en-US" sz="2400" dirty="0"/>
              <a:t> de </a:t>
            </a:r>
            <a:r>
              <a:rPr lang="en-US" sz="2400" dirty="0" err="1"/>
              <a:t>gps</a:t>
            </a:r>
            <a:r>
              <a:rPr lang="en-US" sz="2400" dirty="0"/>
              <a:t> que no </a:t>
            </a:r>
            <a:r>
              <a:rPr lang="en-US" sz="2400" dirty="0" err="1"/>
              <a:t>existen</a:t>
            </a:r>
            <a:r>
              <a:rPr lang="en-US" sz="2400" dirty="0"/>
              <a:t> y me </a:t>
            </a:r>
            <a:r>
              <a:rPr lang="en-US" sz="2400" dirty="0" err="1"/>
              <a:t>cobran</a:t>
            </a:r>
            <a:r>
              <a:rPr lang="en-US" sz="2400" dirty="0"/>
              <a:t> el </a:t>
            </a:r>
            <a:r>
              <a:rPr lang="en-US" sz="2400" dirty="0" err="1"/>
              <a:t>doble</a:t>
            </a:r>
            <a:endParaRPr lang="en-US" sz="2400" dirty="0"/>
          </a:p>
          <a:p>
            <a:r>
              <a:rPr lang="en-US" sz="2400" dirty="0"/>
              <a:t>“</a:t>
            </a:r>
            <a:r>
              <a:rPr lang="en-US" sz="2400" dirty="0" err="1"/>
              <a:t>Cobros</a:t>
            </a:r>
            <a:r>
              <a:rPr lang="en-US" sz="2400" dirty="0"/>
              <a:t> </a:t>
            </a:r>
            <a:r>
              <a:rPr lang="en-US" sz="2400" dirty="0" err="1"/>
              <a:t>excesivos</a:t>
            </a:r>
            <a:r>
              <a:rPr lang="en-US" sz="2400" dirty="0"/>
              <a:t>”</a:t>
            </a:r>
          </a:p>
        </p:txBody>
      </p:sp>
      <p:sp>
        <p:nvSpPr>
          <p:cNvPr id="15" name="CuadroTexto 14"/>
          <p:cNvSpPr txBox="1"/>
          <p:nvPr/>
        </p:nvSpPr>
        <p:spPr>
          <a:xfrm>
            <a:off x="6827521" y="1582079"/>
            <a:ext cx="54010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sz="40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Reclamos Entel</a:t>
            </a:r>
          </a:p>
        </p:txBody>
      </p:sp>
      <p:sp>
        <p:nvSpPr>
          <p:cNvPr id="16" name="CuadroTexto 15"/>
          <p:cNvSpPr txBox="1"/>
          <p:nvPr/>
        </p:nvSpPr>
        <p:spPr>
          <a:xfrm>
            <a:off x="6693409" y="6466392"/>
            <a:ext cx="540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8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*Fuente</a:t>
            </a:r>
            <a:r>
              <a:rPr lang="es-ES_tradnl" sz="1800" dirty="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: </a:t>
            </a:r>
            <a:r>
              <a:rPr lang="es-ES_tradnl" sz="1800" dirty="0" err="1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rPr>
              <a:t>reclamos.cl</a:t>
            </a:r>
            <a:endParaRPr lang="es-ES_tradnl" sz="1800" dirty="0">
              <a:solidFill>
                <a:schemeClr val="bg1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sp>
        <p:nvSpPr>
          <p:cNvPr id="17" name="CuadroTexto 16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4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620468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9" name="Rectángulo 8"/>
          <p:cNvSpPr/>
          <p:nvPr/>
        </p:nvSpPr>
        <p:spPr>
          <a:xfrm>
            <a:off x="977433" y="357257"/>
            <a:ext cx="265649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Problema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pic>
        <p:nvPicPr>
          <p:cNvPr id="16" name="Shape 287"/>
          <p:cNvPicPr preferRelativeResize="0"/>
          <p:nvPr/>
        </p:nvPicPr>
        <p:blipFill rotWithShape="1">
          <a:blip r:embed="rId2">
            <a:alphaModFix/>
          </a:blip>
          <a:srcRect l="2493" t="4380" r="10779" b="5120"/>
          <a:stretch/>
        </p:blipFill>
        <p:spPr>
          <a:xfrm>
            <a:off x="5559552" y="1940345"/>
            <a:ext cx="6425184" cy="3852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Shape 285"/>
          <p:cNvPicPr preferRelativeResize="0"/>
          <p:nvPr/>
        </p:nvPicPr>
        <p:blipFill rotWithShape="1">
          <a:blip r:embed="rId3">
            <a:alphaModFix/>
          </a:blip>
          <a:srcRect t="1579" r="3728" b="40838"/>
          <a:stretch/>
        </p:blipFill>
        <p:spPr>
          <a:xfrm>
            <a:off x="125984" y="1478866"/>
            <a:ext cx="5226304" cy="477563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Elipse 2"/>
          <p:cNvSpPr/>
          <p:nvPr/>
        </p:nvSpPr>
        <p:spPr>
          <a:xfrm>
            <a:off x="4559808" y="4352544"/>
            <a:ext cx="829056" cy="829056"/>
          </a:xfrm>
          <a:prstGeom prst="ellipse">
            <a:avLst/>
          </a:prstGeom>
          <a:noFill/>
          <a:ln w="38100">
            <a:solidFill>
              <a:srgbClr val="FA8C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9" name="Elipse 18"/>
          <p:cNvSpPr/>
          <p:nvPr/>
        </p:nvSpPr>
        <p:spPr>
          <a:xfrm>
            <a:off x="10982960" y="3014472"/>
            <a:ext cx="1045464" cy="1045464"/>
          </a:xfrm>
          <a:prstGeom prst="ellipse">
            <a:avLst/>
          </a:prstGeom>
          <a:noFill/>
          <a:ln w="38100">
            <a:solidFill>
              <a:srgbClr val="FA8C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11" name="CuadroTexto 10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5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31935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4125" r="212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152399" y="220766"/>
            <a:ext cx="4492753" cy="3107650"/>
          </a:xfrm>
          <a:prstGeom prst="rect">
            <a:avLst/>
          </a:prstGeom>
          <a:solidFill>
            <a:schemeClr val="bg1">
              <a:alpha val="7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0" name="Shape 101"/>
          <p:cNvSpPr txBox="1"/>
          <p:nvPr/>
        </p:nvSpPr>
        <p:spPr>
          <a:xfrm>
            <a:off x="200298" y="423962"/>
            <a:ext cx="440131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indent="-457200">
              <a:buFont typeface="Arial" charset="0"/>
              <a:buChar char="•"/>
              <a:defRPr sz="4000">
                <a:solidFill>
                  <a:schemeClr val="bg1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b="1" dirty="0" err="1">
                <a:solidFill>
                  <a:srgbClr val="1778A8"/>
                </a:solidFill>
              </a:rPr>
              <a:t>Clientes</a:t>
            </a:r>
            <a:r>
              <a:rPr lang="en-US" sz="4400" b="1" dirty="0">
                <a:solidFill>
                  <a:srgbClr val="1778A8"/>
                </a:solidFill>
              </a:rPr>
              <a:t> no </a:t>
            </a:r>
            <a:r>
              <a:rPr lang="en-US" sz="4400" b="1" dirty="0" err="1">
                <a:solidFill>
                  <a:srgbClr val="1778A8"/>
                </a:solidFill>
              </a:rPr>
              <a:t>entienden</a:t>
            </a:r>
            <a:r>
              <a:rPr lang="en-US" sz="4400" b="1" dirty="0">
                <a:solidFill>
                  <a:srgbClr val="1778A8"/>
                </a:solidFill>
              </a:rPr>
              <a:t> </a:t>
            </a:r>
            <a:r>
              <a:rPr lang="en-US" sz="4400" b="1" dirty="0" err="1">
                <a:solidFill>
                  <a:srgbClr val="FA8C43"/>
                </a:solidFill>
              </a:rPr>
              <a:t>qué</a:t>
            </a:r>
            <a:r>
              <a:rPr lang="en-US" sz="4400" b="1" dirty="0">
                <a:solidFill>
                  <a:srgbClr val="FA8C43"/>
                </a:solidFill>
              </a:rPr>
              <a:t> </a:t>
            </a:r>
            <a:r>
              <a:rPr lang="en-US" sz="4400" b="1" dirty="0" err="1">
                <a:solidFill>
                  <a:srgbClr val="1778A8"/>
                </a:solidFill>
              </a:rPr>
              <a:t>ni</a:t>
            </a:r>
            <a:r>
              <a:rPr lang="en-US" sz="4400" b="1" dirty="0">
                <a:solidFill>
                  <a:srgbClr val="FA8C43"/>
                </a:solidFill>
              </a:rPr>
              <a:t> </a:t>
            </a:r>
            <a:r>
              <a:rPr lang="en-US" sz="4400" b="1" dirty="0" err="1">
                <a:solidFill>
                  <a:srgbClr val="FA8C43"/>
                </a:solidFill>
              </a:rPr>
              <a:t>por</a:t>
            </a:r>
            <a:r>
              <a:rPr lang="en-US" sz="4400" b="1" dirty="0">
                <a:solidFill>
                  <a:srgbClr val="FA8C43"/>
                </a:solidFill>
              </a:rPr>
              <a:t> </a:t>
            </a:r>
            <a:r>
              <a:rPr lang="en-US" sz="4400" b="1" dirty="0" err="1">
                <a:solidFill>
                  <a:srgbClr val="FA8C43"/>
                </a:solidFill>
              </a:rPr>
              <a:t>qué</a:t>
            </a:r>
            <a:r>
              <a:rPr lang="en-US" sz="4400" b="1" dirty="0">
                <a:solidFill>
                  <a:srgbClr val="FA8C43"/>
                </a:solidFill>
              </a:rPr>
              <a:t> </a:t>
            </a:r>
            <a:r>
              <a:rPr lang="en-US" sz="4400" b="1" dirty="0">
                <a:solidFill>
                  <a:srgbClr val="1778A8"/>
                </a:solidFill>
              </a:rPr>
              <a:t>se les cobra</a:t>
            </a:r>
          </a:p>
        </p:txBody>
      </p:sp>
    </p:spTree>
    <p:extLst>
      <p:ext uri="{BB962C8B-B14F-4D97-AF65-F5344CB8AC3E}">
        <p14:creationId xmlns:p14="http://schemas.microsoft.com/office/powerpoint/2010/main" val="1047895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177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8" name="Rectángulo 7"/>
          <p:cNvSpPr/>
          <p:nvPr/>
        </p:nvSpPr>
        <p:spPr>
          <a:xfrm>
            <a:off x="0" y="266700"/>
            <a:ext cx="812800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14" name="Rectángulo 13"/>
          <p:cNvSpPr/>
          <p:nvPr/>
        </p:nvSpPr>
        <p:spPr>
          <a:xfrm>
            <a:off x="939334" y="266700"/>
            <a:ext cx="11252665" cy="990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 sz="4400"/>
          </a:p>
        </p:txBody>
      </p:sp>
      <p:sp>
        <p:nvSpPr>
          <p:cNvPr id="2" name="Rectángulo 1"/>
          <p:cNvSpPr/>
          <p:nvPr/>
        </p:nvSpPr>
        <p:spPr>
          <a:xfrm>
            <a:off x="977433" y="357257"/>
            <a:ext cx="957986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_tradnl" sz="48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Las tendencias en Boletas del futuro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334" y="1536700"/>
            <a:ext cx="10363200" cy="5321300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-23150" y="-93764"/>
            <a:ext cx="8128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11500" b="1" dirty="0">
                <a:solidFill>
                  <a:srgbClr val="FA8C43"/>
                </a:solidFill>
                <a:latin typeface="Arial Hebrew" charset="-79"/>
                <a:ea typeface="Arial Hebrew" charset="-79"/>
                <a:cs typeface="Arial Hebrew" charset="-79"/>
              </a:rPr>
              <a:t>7</a:t>
            </a:r>
            <a:endParaRPr lang="es-ES_tradnl" sz="6000" dirty="0">
              <a:solidFill>
                <a:srgbClr val="FA8C43"/>
              </a:solidFill>
              <a:latin typeface="Arial Hebrew" charset="-79"/>
              <a:ea typeface="Arial Hebrew" charset="-79"/>
              <a:cs typeface="Arial Hebrew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54989397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3714</TotalTime>
  <Words>1009</Words>
  <Application>Microsoft Macintosh PowerPoint</Application>
  <PresentationFormat>Widescreen</PresentationFormat>
  <Paragraphs>157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Arial Hebrew</vt:lpstr>
      <vt:lpstr>Calibri</vt:lpstr>
      <vt:lpstr>Arial</vt:lpstr>
      <vt:lpstr>Tema de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Marcelo Dutilh</cp:lastModifiedBy>
  <cp:revision>43</cp:revision>
  <cp:lastPrinted>2017-10-10T21:03:48Z</cp:lastPrinted>
  <dcterms:modified xsi:type="dcterms:W3CDTF">2017-10-13T03:08:33Z</dcterms:modified>
</cp:coreProperties>
</file>